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41"/>
  </p:notesMasterIdLst>
  <p:sldIdLst>
    <p:sldId id="256" r:id="rId2"/>
    <p:sldId id="332" r:id="rId3"/>
    <p:sldId id="312" r:id="rId4"/>
    <p:sldId id="315" r:id="rId5"/>
    <p:sldId id="331" r:id="rId6"/>
    <p:sldId id="316" r:id="rId7"/>
    <p:sldId id="314" r:id="rId8"/>
    <p:sldId id="339" r:id="rId9"/>
    <p:sldId id="318" r:id="rId10"/>
    <p:sldId id="302" r:id="rId11"/>
    <p:sldId id="287" r:id="rId12"/>
    <p:sldId id="260" r:id="rId13"/>
    <p:sldId id="309" r:id="rId14"/>
    <p:sldId id="313" r:id="rId15"/>
    <p:sldId id="341" r:id="rId16"/>
    <p:sldId id="285" r:id="rId17"/>
    <p:sldId id="322" r:id="rId18"/>
    <p:sldId id="323" r:id="rId19"/>
    <p:sldId id="305" r:id="rId20"/>
    <p:sldId id="290" r:id="rId21"/>
    <p:sldId id="325" r:id="rId22"/>
    <p:sldId id="342" r:id="rId23"/>
    <p:sldId id="343" r:id="rId24"/>
    <p:sldId id="338" r:id="rId25"/>
    <p:sldId id="327" r:id="rId26"/>
    <p:sldId id="333" r:id="rId27"/>
    <p:sldId id="344" r:id="rId28"/>
    <p:sldId id="345" r:id="rId29"/>
    <p:sldId id="350" r:id="rId30"/>
    <p:sldId id="351" r:id="rId31"/>
    <p:sldId id="352" r:id="rId32"/>
    <p:sldId id="328" r:id="rId33"/>
    <p:sldId id="329" r:id="rId34"/>
    <p:sldId id="347" r:id="rId35"/>
    <p:sldId id="303" r:id="rId36"/>
    <p:sldId id="348" r:id="rId37"/>
    <p:sldId id="349" r:id="rId38"/>
    <p:sldId id="330" r:id="rId39"/>
    <p:sldId id="337" r:id="rId40"/>
  </p:sldIdLst>
  <p:sldSz cx="12192000" cy="6858000"/>
  <p:notesSz cx="6797675" cy="9928225"/>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332B"/>
    <a:srgbClr val="4F83B0"/>
    <a:srgbClr val="112745"/>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25" autoAdjust="0"/>
    <p:restoredTop sz="66063" autoAdjust="0"/>
  </p:normalViewPr>
  <p:slideViewPr>
    <p:cSldViewPr snapToGrid="0">
      <p:cViewPr varScale="1">
        <p:scale>
          <a:sx n="69" d="100"/>
          <a:sy n="69" d="100"/>
        </p:scale>
        <p:origin x="1792"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30" d="100"/>
        <a:sy n="30" d="100"/>
      </p:scale>
      <p:origin x="0" y="0"/>
    </p:cViewPr>
  </p:sorterViewPr>
  <p:notesViewPr>
    <p:cSldViewPr snapToGrid="0">
      <p:cViewPr varScale="1">
        <p:scale>
          <a:sx n="75" d="100"/>
          <a:sy n="75" d="100"/>
        </p:scale>
        <p:origin x="2312"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4B8E558-1D38-604E-BD7C-E8B95ABB2EF1}" type="doc">
      <dgm:prSet loTypeId="urn:microsoft.com/office/officeart/2005/8/layout/pyramid3" loCatId="" qsTypeId="urn:microsoft.com/office/officeart/2005/8/quickstyle/3d4" qsCatId="3D" csTypeId="urn:microsoft.com/office/officeart/2005/8/colors/accent4_2" csCatId="accent4" phldr="1"/>
      <dgm:spPr/>
    </dgm:pt>
    <dgm:pt modelId="{52462841-1090-5F47-B988-9D7FFC8C1485}">
      <dgm:prSet phldrT="[Text]" custT="1"/>
      <dgm:spPr>
        <a:gradFill flip="none" rotWithShape="1">
          <a:gsLst>
            <a:gs pos="0">
              <a:schemeClr val="bg1">
                <a:tint val="93000"/>
                <a:satMod val="150000"/>
                <a:shade val="98000"/>
                <a:lumMod val="102000"/>
                <a:alpha val="0"/>
              </a:schemeClr>
            </a:gs>
            <a:gs pos="30000">
              <a:srgbClr val="C00000"/>
            </a:gs>
            <a:gs pos="100000">
              <a:srgbClr val="C00000"/>
            </a:gs>
          </a:gsLst>
          <a:lin ang="16200000" scaled="1"/>
          <a:tileRect/>
        </a:gradFill>
      </dgm:spPr>
      <dgm:t>
        <a:bodyPr/>
        <a:lstStyle/>
        <a:p>
          <a:r>
            <a:rPr lang="en-US" sz="3600"/>
            <a:t>GROUP A</a:t>
          </a:r>
          <a:endParaRPr lang="en-US" sz="3600" dirty="0"/>
        </a:p>
      </dgm:t>
    </dgm:pt>
    <dgm:pt modelId="{92AA0EF2-A992-E344-8DDE-22BBE0B95B99}" type="parTrans" cxnId="{CAE4A162-8B03-4646-9EB8-5316159B58AC}">
      <dgm:prSet/>
      <dgm:spPr/>
      <dgm:t>
        <a:bodyPr/>
        <a:lstStyle/>
        <a:p>
          <a:endParaRPr lang="en-US" sz="3600"/>
        </a:p>
      </dgm:t>
    </dgm:pt>
    <dgm:pt modelId="{BA7D8BDB-45C7-664B-B789-404B66FA9BC5}" type="sibTrans" cxnId="{CAE4A162-8B03-4646-9EB8-5316159B58AC}">
      <dgm:prSet/>
      <dgm:spPr/>
      <dgm:t>
        <a:bodyPr/>
        <a:lstStyle/>
        <a:p>
          <a:endParaRPr lang="en-US" sz="3600"/>
        </a:p>
      </dgm:t>
    </dgm:pt>
    <dgm:pt modelId="{7B034A99-90A8-C847-900F-F0696CE677C8}">
      <dgm:prSet phldrT="[Text]" custT="1"/>
      <dgm:spPr>
        <a:gradFill flip="none" rotWithShape="1">
          <a:gsLst>
            <a:gs pos="0">
              <a:prstClr val="white">
                <a:tint val="93000"/>
                <a:satMod val="150000"/>
                <a:shade val="98000"/>
                <a:lumMod val="102000"/>
                <a:alpha val="0"/>
              </a:prstClr>
            </a:gs>
            <a:gs pos="19000">
              <a:srgbClr val="C00000"/>
            </a:gs>
            <a:gs pos="54000">
              <a:schemeClr val="accent4">
                <a:lumMod val="40000"/>
                <a:lumOff val="60000"/>
              </a:schemeClr>
            </a:gs>
          </a:gsLst>
          <a:lin ang="16200000" scaled="1"/>
          <a:tileRect/>
        </a:gradFill>
        <a:ln>
          <a:noFill/>
        </a:ln>
        <a:effectLst/>
        <a:scene3d>
          <a:camera prst="orthographicFront"/>
          <a:lightRig rig="chilly" dir="t"/>
        </a:scene3d>
        <a:sp3d prstMaterial="translucentPowder">
          <a:bevelT w="127000" h="25400" prst="softRound"/>
        </a:sp3d>
      </dgm:spPr>
      <dgm:t>
        <a:bodyPr spcFirstLastPara="0" vert="horz" wrap="square" lIns="55880" tIns="55880" rIns="55880" bIns="55880" numCol="1" spcCol="1270" anchor="ctr" anchorCtr="0"/>
        <a:lstStyle/>
        <a:p>
          <a:pPr marL="0" lvl="0" indent="0" algn="ctr" defTabSz="1955800">
            <a:lnSpc>
              <a:spcPct val="90000"/>
            </a:lnSpc>
            <a:spcBef>
              <a:spcPct val="0"/>
            </a:spcBef>
            <a:spcAft>
              <a:spcPct val="35000"/>
            </a:spcAft>
            <a:buNone/>
          </a:pPr>
          <a:r>
            <a:rPr lang="en-US" sz="3600" kern="1200" dirty="0">
              <a:solidFill>
                <a:prstClr val="black">
                  <a:hueOff val="0"/>
                  <a:satOff val="0"/>
                  <a:lumOff val="0"/>
                  <a:alphaOff val="0"/>
                </a:prstClr>
              </a:solidFill>
              <a:latin typeface="Calibri" panose="020F0502020204030204"/>
              <a:ea typeface="+mn-ea"/>
              <a:cs typeface="+mn-cs"/>
            </a:rPr>
            <a:t>GROUP B</a:t>
          </a:r>
        </a:p>
      </dgm:t>
    </dgm:pt>
    <dgm:pt modelId="{0E71D0CB-A904-EA42-8296-062F7941C1F9}" type="parTrans" cxnId="{9D1E8F4F-783A-E943-9C06-A5674DA7B0FA}">
      <dgm:prSet/>
      <dgm:spPr/>
      <dgm:t>
        <a:bodyPr/>
        <a:lstStyle/>
        <a:p>
          <a:endParaRPr lang="en-US" sz="3600"/>
        </a:p>
      </dgm:t>
    </dgm:pt>
    <dgm:pt modelId="{2916841A-7097-7842-B54C-FC0C4FD1FE3D}" type="sibTrans" cxnId="{9D1E8F4F-783A-E943-9C06-A5674DA7B0FA}">
      <dgm:prSet/>
      <dgm:spPr/>
      <dgm:t>
        <a:bodyPr/>
        <a:lstStyle/>
        <a:p>
          <a:endParaRPr lang="en-US" sz="3600"/>
        </a:p>
      </dgm:t>
    </dgm:pt>
    <dgm:pt modelId="{B47A14AB-5DF6-BB47-BC4D-F81DF48FD0FC}">
      <dgm:prSet phldrT="[Text]" custT="1"/>
      <dgm:spPr>
        <a:gradFill flip="none" rotWithShape="1">
          <a:gsLst>
            <a:gs pos="0">
              <a:prstClr val="white">
                <a:tint val="93000"/>
                <a:satMod val="150000"/>
                <a:shade val="98000"/>
                <a:lumMod val="102000"/>
                <a:alpha val="0"/>
              </a:prstClr>
            </a:gs>
            <a:gs pos="19000">
              <a:schemeClr val="accent4">
                <a:lumMod val="40000"/>
                <a:lumOff val="60000"/>
              </a:schemeClr>
            </a:gs>
            <a:gs pos="54000">
              <a:schemeClr val="accent6">
                <a:lumMod val="60000"/>
                <a:lumOff val="40000"/>
              </a:schemeClr>
            </a:gs>
          </a:gsLst>
          <a:lin ang="16200000" scaled="1"/>
          <a:tileRect/>
        </a:gradFill>
        <a:ln>
          <a:noFill/>
        </a:ln>
        <a:effectLst/>
        <a:scene3d>
          <a:camera prst="orthographicFront"/>
          <a:lightRig rig="chilly" dir="t"/>
        </a:scene3d>
        <a:sp3d prstMaterial="translucentPowder">
          <a:bevelT w="127000" h="25400" prst="softRound"/>
        </a:sp3d>
      </dgm:spPr>
      <dgm:t>
        <a:bodyPr spcFirstLastPara="0" vert="horz" wrap="square" lIns="55880" tIns="55880" rIns="55880" bIns="55880" numCol="1" spcCol="1270" anchor="ctr" anchorCtr="0"/>
        <a:lstStyle/>
        <a:p>
          <a:pPr marL="0" lvl="0" indent="0" algn="ctr" defTabSz="1955800">
            <a:lnSpc>
              <a:spcPct val="90000"/>
            </a:lnSpc>
            <a:spcBef>
              <a:spcPct val="0"/>
            </a:spcBef>
            <a:spcAft>
              <a:spcPct val="35000"/>
            </a:spcAft>
            <a:buNone/>
          </a:pPr>
          <a:r>
            <a:rPr lang="en-US" sz="3200" kern="1200" dirty="0">
              <a:solidFill>
                <a:prstClr val="black">
                  <a:hueOff val="0"/>
                  <a:satOff val="0"/>
                  <a:lumOff val="0"/>
                  <a:alphaOff val="0"/>
                </a:prstClr>
              </a:solidFill>
              <a:latin typeface="Calibri" panose="020F0502020204030204"/>
              <a:ea typeface="+mn-ea"/>
              <a:cs typeface="+mn-cs"/>
            </a:rPr>
            <a:t>GROUP C</a:t>
          </a:r>
        </a:p>
      </dgm:t>
    </dgm:pt>
    <dgm:pt modelId="{38E5E77E-FF9D-5D48-B8AC-018D79350B6B}" type="parTrans" cxnId="{70C41145-7D3C-2046-A527-8E977932EFD4}">
      <dgm:prSet/>
      <dgm:spPr/>
      <dgm:t>
        <a:bodyPr/>
        <a:lstStyle/>
        <a:p>
          <a:endParaRPr lang="en-US" sz="3600"/>
        </a:p>
      </dgm:t>
    </dgm:pt>
    <dgm:pt modelId="{53148931-4D99-064E-8754-7FDD80F57DCD}" type="sibTrans" cxnId="{70C41145-7D3C-2046-A527-8E977932EFD4}">
      <dgm:prSet/>
      <dgm:spPr/>
      <dgm:t>
        <a:bodyPr/>
        <a:lstStyle/>
        <a:p>
          <a:endParaRPr lang="en-US" sz="3600"/>
        </a:p>
      </dgm:t>
    </dgm:pt>
    <dgm:pt modelId="{E5733FC4-46FC-5F4A-8233-2A9C689A51DB}">
      <dgm:prSet phldrT="[Text]" custT="1"/>
      <dgm:spPr>
        <a:solidFill>
          <a:schemeClr val="accent6">
            <a:lumMod val="60000"/>
            <a:lumOff val="40000"/>
          </a:schemeClr>
        </a:solidFill>
        <a:ln>
          <a:noFill/>
        </a:ln>
        <a:effectLst/>
        <a:scene3d>
          <a:camera prst="orthographicFront"/>
          <a:lightRig rig="chilly" dir="t"/>
        </a:scene3d>
        <a:sp3d prstMaterial="translucentPowder">
          <a:bevelT w="127000" h="25400" prst="softRound"/>
        </a:sp3d>
      </dgm:spPr>
      <dgm:t>
        <a:bodyPr spcFirstLastPara="0" vert="horz" wrap="square" lIns="55880" tIns="55880" rIns="55880" bIns="55880" numCol="1" spcCol="1270" anchor="ctr" anchorCtr="0"/>
        <a:lstStyle/>
        <a:p>
          <a:r>
            <a:rPr lang="en-US" sz="1600" b="1" kern="1200" dirty="0">
              <a:solidFill>
                <a:prstClr val="black">
                  <a:hueOff val="0"/>
                  <a:satOff val="0"/>
                  <a:lumOff val="0"/>
                  <a:alphaOff val="0"/>
                </a:prstClr>
              </a:solidFill>
              <a:latin typeface="Calibri" panose="020F0502020204030204"/>
              <a:ea typeface="+mn-ea"/>
              <a:cs typeface="+mn-cs"/>
            </a:rPr>
            <a:t>GROUP</a:t>
          </a:r>
          <a:r>
            <a:rPr lang="en-US" sz="1600" b="1" kern="1200" dirty="0"/>
            <a:t> D</a:t>
          </a:r>
        </a:p>
        <a:p>
          <a:endParaRPr lang="en-US" sz="1600" b="1" kern="1200" dirty="0"/>
        </a:p>
        <a:p>
          <a:endParaRPr lang="en-US" sz="1200" b="1" kern="1200" dirty="0"/>
        </a:p>
      </dgm:t>
    </dgm:pt>
    <dgm:pt modelId="{77F2D54E-BAB1-CB42-8804-C4BAD02FA437}" type="parTrans" cxnId="{CCB078C5-816C-3D42-B781-E4751A5CE966}">
      <dgm:prSet/>
      <dgm:spPr/>
      <dgm:t>
        <a:bodyPr/>
        <a:lstStyle/>
        <a:p>
          <a:endParaRPr lang="en-US" sz="3600"/>
        </a:p>
      </dgm:t>
    </dgm:pt>
    <dgm:pt modelId="{4F71F619-D0DD-964B-9705-A09166434245}" type="sibTrans" cxnId="{CCB078C5-816C-3D42-B781-E4751A5CE966}">
      <dgm:prSet/>
      <dgm:spPr/>
      <dgm:t>
        <a:bodyPr/>
        <a:lstStyle/>
        <a:p>
          <a:endParaRPr lang="en-US" sz="3600"/>
        </a:p>
      </dgm:t>
    </dgm:pt>
    <dgm:pt modelId="{025FDBFF-1656-CC45-BF74-084BB8E3AE8B}" type="pres">
      <dgm:prSet presAssocID="{A4B8E558-1D38-604E-BD7C-E8B95ABB2EF1}" presName="Name0" presStyleCnt="0">
        <dgm:presLayoutVars>
          <dgm:dir/>
          <dgm:animLvl val="lvl"/>
          <dgm:resizeHandles val="exact"/>
        </dgm:presLayoutVars>
      </dgm:prSet>
      <dgm:spPr/>
    </dgm:pt>
    <dgm:pt modelId="{D1FCB29E-AE9A-C94E-B851-2D1DB87E427D}" type="pres">
      <dgm:prSet presAssocID="{52462841-1090-5F47-B988-9D7FFC8C1485}" presName="Name8" presStyleCnt="0"/>
      <dgm:spPr/>
    </dgm:pt>
    <dgm:pt modelId="{E5C5D9BE-B2B9-BB42-94ED-8D3639ABFE5D}" type="pres">
      <dgm:prSet presAssocID="{52462841-1090-5F47-B988-9D7FFC8C1485}" presName="level" presStyleLbl="node1" presStyleIdx="0" presStyleCnt="4">
        <dgm:presLayoutVars>
          <dgm:chMax val="1"/>
          <dgm:bulletEnabled val="1"/>
        </dgm:presLayoutVars>
      </dgm:prSet>
      <dgm:spPr/>
    </dgm:pt>
    <dgm:pt modelId="{1D45D8DE-5888-FA43-AC96-5CCD53AA70C2}" type="pres">
      <dgm:prSet presAssocID="{52462841-1090-5F47-B988-9D7FFC8C1485}" presName="levelTx" presStyleLbl="revTx" presStyleIdx="0" presStyleCnt="0">
        <dgm:presLayoutVars>
          <dgm:chMax val="1"/>
          <dgm:bulletEnabled val="1"/>
        </dgm:presLayoutVars>
      </dgm:prSet>
      <dgm:spPr/>
    </dgm:pt>
    <dgm:pt modelId="{FB179CEC-89D8-CA42-968A-F5B6B1E43E30}" type="pres">
      <dgm:prSet presAssocID="{7B034A99-90A8-C847-900F-F0696CE677C8}" presName="Name8" presStyleCnt="0"/>
      <dgm:spPr/>
    </dgm:pt>
    <dgm:pt modelId="{20C7A00C-EB35-E941-BD20-9B6EF9BAA511}" type="pres">
      <dgm:prSet presAssocID="{7B034A99-90A8-C847-900F-F0696CE677C8}" presName="level" presStyleLbl="node1" presStyleIdx="1" presStyleCnt="4" custLinFactNeighborY="-3658">
        <dgm:presLayoutVars>
          <dgm:chMax val="1"/>
          <dgm:bulletEnabled val="1"/>
        </dgm:presLayoutVars>
      </dgm:prSet>
      <dgm:spPr>
        <a:xfrm rot="10800000">
          <a:off x="1015999" y="1354666"/>
          <a:ext cx="6096000" cy="1354666"/>
        </a:xfrm>
        <a:prstGeom prst="trapezoid">
          <a:avLst>
            <a:gd name="adj" fmla="val 75000"/>
          </a:avLst>
        </a:prstGeom>
      </dgm:spPr>
    </dgm:pt>
    <dgm:pt modelId="{A6956450-2C47-B04E-9236-5A3D0BB79B66}" type="pres">
      <dgm:prSet presAssocID="{7B034A99-90A8-C847-900F-F0696CE677C8}" presName="levelTx" presStyleLbl="revTx" presStyleIdx="0" presStyleCnt="0">
        <dgm:presLayoutVars>
          <dgm:chMax val="1"/>
          <dgm:bulletEnabled val="1"/>
        </dgm:presLayoutVars>
      </dgm:prSet>
      <dgm:spPr/>
    </dgm:pt>
    <dgm:pt modelId="{E284F994-0E24-254F-9961-F88DB1C78919}" type="pres">
      <dgm:prSet presAssocID="{B47A14AB-5DF6-BB47-BC4D-F81DF48FD0FC}" presName="Name8" presStyleCnt="0"/>
      <dgm:spPr/>
    </dgm:pt>
    <dgm:pt modelId="{916F5CD0-9F60-F04A-B071-445E0B86F9A9}" type="pres">
      <dgm:prSet presAssocID="{B47A14AB-5DF6-BB47-BC4D-F81DF48FD0FC}" presName="level" presStyleLbl="node1" presStyleIdx="2" presStyleCnt="4" custLinFactNeighborY="-7316">
        <dgm:presLayoutVars>
          <dgm:chMax val="1"/>
          <dgm:bulletEnabled val="1"/>
        </dgm:presLayoutVars>
      </dgm:prSet>
      <dgm:spPr>
        <a:xfrm rot="10800000">
          <a:off x="2032000" y="2709333"/>
          <a:ext cx="4064000" cy="1354666"/>
        </a:xfrm>
        <a:prstGeom prst="trapezoid">
          <a:avLst>
            <a:gd name="adj" fmla="val 75000"/>
          </a:avLst>
        </a:prstGeom>
      </dgm:spPr>
    </dgm:pt>
    <dgm:pt modelId="{6364E83D-2A15-E545-A51B-5720BC540B5A}" type="pres">
      <dgm:prSet presAssocID="{B47A14AB-5DF6-BB47-BC4D-F81DF48FD0FC}" presName="levelTx" presStyleLbl="revTx" presStyleIdx="0" presStyleCnt="0">
        <dgm:presLayoutVars>
          <dgm:chMax val="1"/>
          <dgm:bulletEnabled val="1"/>
        </dgm:presLayoutVars>
      </dgm:prSet>
      <dgm:spPr/>
    </dgm:pt>
    <dgm:pt modelId="{149B0FFF-7F11-254D-9102-3DDF7F41DDA8}" type="pres">
      <dgm:prSet presAssocID="{E5733FC4-46FC-5F4A-8233-2A9C689A51DB}" presName="Name8" presStyleCnt="0"/>
      <dgm:spPr/>
    </dgm:pt>
    <dgm:pt modelId="{89FF28B5-1FA7-5047-BDA0-5E3ADDA53BE8}" type="pres">
      <dgm:prSet presAssocID="{E5733FC4-46FC-5F4A-8233-2A9C689A51DB}" presName="level" presStyleLbl="node1" presStyleIdx="3" presStyleCnt="4">
        <dgm:presLayoutVars>
          <dgm:chMax val="1"/>
          <dgm:bulletEnabled val="1"/>
        </dgm:presLayoutVars>
      </dgm:prSet>
      <dgm:spPr>
        <a:xfrm rot="10800000">
          <a:off x="3047999" y="4064000"/>
          <a:ext cx="2032000" cy="1354666"/>
        </a:xfrm>
        <a:prstGeom prst="trapezoid">
          <a:avLst>
            <a:gd name="adj" fmla="val 75000"/>
          </a:avLst>
        </a:prstGeom>
      </dgm:spPr>
    </dgm:pt>
    <dgm:pt modelId="{4FA2DC10-BD3E-BB41-A0E9-53984E8A9783}" type="pres">
      <dgm:prSet presAssocID="{E5733FC4-46FC-5F4A-8233-2A9C689A51DB}" presName="levelTx" presStyleLbl="revTx" presStyleIdx="0" presStyleCnt="0">
        <dgm:presLayoutVars>
          <dgm:chMax val="1"/>
          <dgm:bulletEnabled val="1"/>
        </dgm:presLayoutVars>
      </dgm:prSet>
      <dgm:spPr/>
    </dgm:pt>
  </dgm:ptLst>
  <dgm:cxnLst>
    <dgm:cxn modelId="{63729703-F631-4A4E-B304-592528BF5656}" type="presOf" srcId="{B47A14AB-5DF6-BB47-BC4D-F81DF48FD0FC}" destId="{916F5CD0-9F60-F04A-B071-445E0B86F9A9}" srcOrd="0" destOrd="0" presId="urn:microsoft.com/office/officeart/2005/8/layout/pyramid3"/>
    <dgm:cxn modelId="{2B113622-4ACA-B74D-97F0-BDE1928D2AEB}" type="presOf" srcId="{E5733FC4-46FC-5F4A-8233-2A9C689A51DB}" destId="{4FA2DC10-BD3E-BB41-A0E9-53984E8A9783}" srcOrd="1" destOrd="0" presId="urn:microsoft.com/office/officeart/2005/8/layout/pyramid3"/>
    <dgm:cxn modelId="{70C41145-7D3C-2046-A527-8E977932EFD4}" srcId="{A4B8E558-1D38-604E-BD7C-E8B95ABB2EF1}" destId="{B47A14AB-5DF6-BB47-BC4D-F81DF48FD0FC}" srcOrd="2" destOrd="0" parTransId="{38E5E77E-FF9D-5D48-B8AC-018D79350B6B}" sibTransId="{53148931-4D99-064E-8754-7FDD80F57DCD}"/>
    <dgm:cxn modelId="{9D1E8F4F-783A-E943-9C06-A5674DA7B0FA}" srcId="{A4B8E558-1D38-604E-BD7C-E8B95ABB2EF1}" destId="{7B034A99-90A8-C847-900F-F0696CE677C8}" srcOrd="1" destOrd="0" parTransId="{0E71D0CB-A904-EA42-8296-062F7941C1F9}" sibTransId="{2916841A-7097-7842-B54C-FC0C4FD1FE3D}"/>
    <dgm:cxn modelId="{55F24155-D4EC-7D4D-A3B1-3E3A6C2DD302}" type="presOf" srcId="{7B034A99-90A8-C847-900F-F0696CE677C8}" destId="{20C7A00C-EB35-E941-BD20-9B6EF9BAA511}" srcOrd="0" destOrd="0" presId="urn:microsoft.com/office/officeart/2005/8/layout/pyramid3"/>
    <dgm:cxn modelId="{F4A0B457-E4E2-F447-969F-7BA296D196ED}" type="presOf" srcId="{52462841-1090-5F47-B988-9D7FFC8C1485}" destId="{1D45D8DE-5888-FA43-AC96-5CCD53AA70C2}" srcOrd="1" destOrd="0" presId="urn:microsoft.com/office/officeart/2005/8/layout/pyramid3"/>
    <dgm:cxn modelId="{B4B85159-5D32-E64A-AA5C-2F3A0E39B0DA}" type="presOf" srcId="{E5733FC4-46FC-5F4A-8233-2A9C689A51DB}" destId="{89FF28B5-1FA7-5047-BDA0-5E3ADDA53BE8}" srcOrd="0" destOrd="0" presId="urn:microsoft.com/office/officeart/2005/8/layout/pyramid3"/>
    <dgm:cxn modelId="{CAE4A162-8B03-4646-9EB8-5316159B58AC}" srcId="{A4B8E558-1D38-604E-BD7C-E8B95ABB2EF1}" destId="{52462841-1090-5F47-B988-9D7FFC8C1485}" srcOrd="0" destOrd="0" parTransId="{92AA0EF2-A992-E344-8DDE-22BBE0B95B99}" sibTransId="{BA7D8BDB-45C7-664B-B789-404B66FA9BC5}"/>
    <dgm:cxn modelId="{66694192-FFC4-C84E-BEB0-5727BD4CC09D}" type="presOf" srcId="{B47A14AB-5DF6-BB47-BC4D-F81DF48FD0FC}" destId="{6364E83D-2A15-E545-A51B-5720BC540B5A}" srcOrd="1" destOrd="0" presId="urn:microsoft.com/office/officeart/2005/8/layout/pyramid3"/>
    <dgm:cxn modelId="{95DD42AA-C058-EA4A-A571-C45A97046DBB}" type="presOf" srcId="{52462841-1090-5F47-B988-9D7FFC8C1485}" destId="{E5C5D9BE-B2B9-BB42-94ED-8D3639ABFE5D}" srcOrd="0" destOrd="0" presId="urn:microsoft.com/office/officeart/2005/8/layout/pyramid3"/>
    <dgm:cxn modelId="{CB7591BE-1736-3842-B04E-B918B3897865}" type="presOf" srcId="{A4B8E558-1D38-604E-BD7C-E8B95ABB2EF1}" destId="{025FDBFF-1656-CC45-BF74-084BB8E3AE8B}" srcOrd="0" destOrd="0" presId="urn:microsoft.com/office/officeart/2005/8/layout/pyramid3"/>
    <dgm:cxn modelId="{CCB078C5-816C-3D42-B781-E4751A5CE966}" srcId="{A4B8E558-1D38-604E-BD7C-E8B95ABB2EF1}" destId="{E5733FC4-46FC-5F4A-8233-2A9C689A51DB}" srcOrd="3" destOrd="0" parTransId="{77F2D54E-BAB1-CB42-8804-C4BAD02FA437}" sibTransId="{4F71F619-D0DD-964B-9705-A09166434245}"/>
    <dgm:cxn modelId="{B61AC7C5-C106-5F48-8D19-B4A28A4FD902}" type="presOf" srcId="{7B034A99-90A8-C847-900F-F0696CE677C8}" destId="{A6956450-2C47-B04E-9236-5A3D0BB79B66}" srcOrd="1" destOrd="0" presId="urn:microsoft.com/office/officeart/2005/8/layout/pyramid3"/>
    <dgm:cxn modelId="{2E9FEDC2-4B74-7B43-9AD4-078724A8CE51}" type="presParOf" srcId="{025FDBFF-1656-CC45-BF74-084BB8E3AE8B}" destId="{D1FCB29E-AE9A-C94E-B851-2D1DB87E427D}" srcOrd="0" destOrd="0" presId="urn:microsoft.com/office/officeart/2005/8/layout/pyramid3"/>
    <dgm:cxn modelId="{16A62088-81D8-F345-9824-1BA4F9172682}" type="presParOf" srcId="{D1FCB29E-AE9A-C94E-B851-2D1DB87E427D}" destId="{E5C5D9BE-B2B9-BB42-94ED-8D3639ABFE5D}" srcOrd="0" destOrd="0" presId="urn:microsoft.com/office/officeart/2005/8/layout/pyramid3"/>
    <dgm:cxn modelId="{5D1FB112-5C0E-9745-8A86-676283100F38}" type="presParOf" srcId="{D1FCB29E-AE9A-C94E-B851-2D1DB87E427D}" destId="{1D45D8DE-5888-FA43-AC96-5CCD53AA70C2}" srcOrd="1" destOrd="0" presId="urn:microsoft.com/office/officeart/2005/8/layout/pyramid3"/>
    <dgm:cxn modelId="{DFC85B4F-10AB-1742-8E19-D5CA95F75FAE}" type="presParOf" srcId="{025FDBFF-1656-CC45-BF74-084BB8E3AE8B}" destId="{FB179CEC-89D8-CA42-968A-F5B6B1E43E30}" srcOrd="1" destOrd="0" presId="urn:microsoft.com/office/officeart/2005/8/layout/pyramid3"/>
    <dgm:cxn modelId="{B6F47C77-E38F-BC40-BC62-F61071260914}" type="presParOf" srcId="{FB179CEC-89D8-CA42-968A-F5B6B1E43E30}" destId="{20C7A00C-EB35-E941-BD20-9B6EF9BAA511}" srcOrd="0" destOrd="0" presId="urn:microsoft.com/office/officeart/2005/8/layout/pyramid3"/>
    <dgm:cxn modelId="{0BC40F7C-9570-914D-8ACF-576C7293CA0F}" type="presParOf" srcId="{FB179CEC-89D8-CA42-968A-F5B6B1E43E30}" destId="{A6956450-2C47-B04E-9236-5A3D0BB79B66}" srcOrd="1" destOrd="0" presId="urn:microsoft.com/office/officeart/2005/8/layout/pyramid3"/>
    <dgm:cxn modelId="{4D0C7FFC-23ED-A141-80F8-D2EA3607F312}" type="presParOf" srcId="{025FDBFF-1656-CC45-BF74-084BB8E3AE8B}" destId="{E284F994-0E24-254F-9961-F88DB1C78919}" srcOrd="2" destOrd="0" presId="urn:microsoft.com/office/officeart/2005/8/layout/pyramid3"/>
    <dgm:cxn modelId="{0A735727-E8FC-644A-84AF-D2AAC5B56891}" type="presParOf" srcId="{E284F994-0E24-254F-9961-F88DB1C78919}" destId="{916F5CD0-9F60-F04A-B071-445E0B86F9A9}" srcOrd="0" destOrd="0" presId="urn:microsoft.com/office/officeart/2005/8/layout/pyramid3"/>
    <dgm:cxn modelId="{7425259A-70B3-4448-8312-F00705F9B20F}" type="presParOf" srcId="{E284F994-0E24-254F-9961-F88DB1C78919}" destId="{6364E83D-2A15-E545-A51B-5720BC540B5A}" srcOrd="1" destOrd="0" presId="urn:microsoft.com/office/officeart/2005/8/layout/pyramid3"/>
    <dgm:cxn modelId="{B44D6B0F-D291-B449-ABA1-46D65B4A5A0E}" type="presParOf" srcId="{025FDBFF-1656-CC45-BF74-084BB8E3AE8B}" destId="{149B0FFF-7F11-254D-9102-3DDF7F41DDA8}" srcOrd="3" destOrd="0" presId="urn:microsoft.com/office/officeart/2005/8/layout/pyramid3"/>
    <dgm:cxn modelId="{CD1A7BA5-6051-BF42-B978-3475283B9684}" type="presParOf" srcId="{149B0FFF-7F11-254D-9102-3DDF7F41DDA8}" destId="{89FF28B5-1FA7-5047-BDA0-5E3ADDA53BE8}" srcOrd="0" destOrd="0" presId="urn:microsoft.com/office/officeart/2005/8/layout/pyramid3"/>
    <dgm:cxn modelId="{82C3319D-CDB9-9548-A4B8-C316124E3614}" type="presParOf" srcId="{149B0FFF-7F11-254D-9102-3DDF7F41DDA8}" destId="{4FA2DC10-BD3E-BB41-A0E9-53984E8A9783}" srcOrd="1" destOrd="0" presId="urn:microsoft.com/office/officeart/2005/8/layout/pyramid3"/>
  </dgm:cxnLst>
  <dgm:bg>
    <a:solidFill>
      <a:schemeClr val="bg1"/>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C5D9BE-B2B9-BB42-94ED-8D3639ABFE5D}">
      <dsp:nvSpPr>
        <dsp:cNvPr id="0" name=""/>
        <dsp:cNvSpPr/>
      </dsp:nvSpPr>
      <dsp:spPr>
        <a:xfrm rot="10800000">
          <a:off x="0" y="0"/>
          <a:ext cx="5599723" cy="1020233"/>
        </a:xfrm>
        <a:prstGeom prst="trapezoid">
          <a:avLst>
            <a:gd name="adj" fmla="val 68608"/>
          </a:avLst>
        </a:prstGeom>
        <a:gradFill flip="none" rotWithShape="1">
          <a:gsLst>
            <a:gs pos="0">
              <a:schemeClr val="bg1">
                <a:tint val="93000"/>
                <a:satMod val="150000"/>
                <a:shade val="98000"/>
                <a:lumMod val="102000"/>
                <a:alpha val="0"/>
              </a:schemeClr>
            </a:gs>
            <a:gs pos="30000">
              <a:srgbClr val="C00000"/>
            </a:gs>
            <a:gs pos="100000">
              <a:srgbClr val="C00000"/>
            </a:gs>
          </a:gsLst>
          <a:lin ang="16200000" scaled="1"/>
          <a:tileRect/>
        </a:gra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r>
            <a:rPr lang="en-US" sz="3600" kern="1200"/>
            <a:t>GROUP A</a:t>
          </a:r>
          <a:endParaRPr lang="en-US" sz="3600" kern="1200" dirty="0"/>
        </a:p>
      </dsp:txBody>
      <dsp:txXfrm rot="-10800000">
        <a:off x="979951" y="0"/>
        <a:ext cx="3639819" cy="1020233"/>
      </dsp:txXfrm>
    </dsp:sp>
    <dsp:sp modelId="{20C7A00C-EB35-E941-BD20-9B6EF9BAA511}">
      <dsp:nvSpPr>
        <dsp:cNvPr id="0" name=""/>
        <dsp:cNvSpPr/>
      </dsp:nvSpPr>
      <dsp:spPr>
        <a:xfrm rot="10800000">
          <a:off x="699965" y="982913"/>
          <a:ext cx="4199792" cy="1020233"/>
        </a:xfrm>
        <a:prstGeom prst="trapezoid">
          <a:avLst>
            <a:gd name="adj" fmla="val 75000"/>
          </a:avLst>
        </a:prstGeom>
        <a:gradFill flip="none" rotWithShape="1">
          <a:gsLst>
            <a:gs pos="0">
              <a:prstClr val="white">
                <a:tint val="93000"/>
                <a:satMod val="150000"/>
                <a:shade val="98000"/>
                <a:lumMod val="102000"/>
                <a:alpha val="0"/>
              </a:prstClr>
            </a:gs>
            <a:gs pos="19000">
              <a:srgbClr val="C00000"/>
            </a:gs>
            <a:gs pos="54000">
              <a:schemeClr val="accent4">
                <a:lumMod val="40000"/>
                <a:lumOff val="60000"/>
              </a:schemeClr>
            </a:gs>
          </a:gsLst>
          <a:lin ang="16200000" scaled="1"/>
          <a:tileRect/>
        </a:gra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1955800">
            <a:lnSpc>
              <a:spcPct val="90000"/>
            </a:lnSpc>
            <a:spcBef>
              <a:spcPct val="0"/>
            </a:spcBef>
            <a:spcAft>
              <a:spcPct val="35000"/>
            </a:spcAft>
            <a:buNone/>
          </a:pPr>
          <a:r>
            <a:rPr lang="en-US" sz="3600" kern="1200" dirty="0">
              <a:solidFill>
                <a:prstClr val="black">
                  <a:hueOff val="0"/>
                  <a:satOff val="0"/>
                  <a:lumOff val="0"/>
                  <a:alphaOff val="0"/>
                </a:prstClr>
              </a:solidFill>
              <a:latin typeface="Calibri" panose="020F0502020204030204"/>
              <a:ea typeface="+mn-ea"/>
              <a:cs typeface="+mn-cs"/>
            </a:rPr>
            <a:t>GROUP B</a:t>
          </a:r>
        </a:p>
      </dsp:txBody>
      <dsp:txXfrm rot="-10800000">
        <a:off x="1434929" y="982913"/>
        <a:ext cx="2729864" cy="1020233"/>
      </dsp:txXfrm>
    </dsp:sp>
    <dsp:sp modelId="{916F5CD0-9F60-F04A-B071-445E0B86F9A9}">
      <dsp:nvSpPr>
        <dsp:cNvPr id="0" name=""/>
        <dsp:cNvSpPr/>
      </dsp:nvSpPr>
      <dsp:spPr>
        <a:xfrm rot="10800000">
          <a:off x="1399930" y="1965826"/>
          <a:ext cx="2799861" cy="1020233"/>
        </a:xfrm>
        <a:prstGeom prst="trapezoid">
          <a:avLst>
            <a:gd name="adj" fmla="val 75000"/>
          </a:avLst>
        </a:prstGeom>
        <a:gradFill flip="none" rotWithShape="1">
          <a:gsLst>
            <a:gs pos="0">
              <a:prstClr val="white">
                <a:tint val="93000"/>
                <a:satMod val="150000"/>
                <a:shade val="98000"/>
                <a:lumMod val="102000"/>
                <a:alpha val="0"/>
              </a:prstClr>
            </a:gs>
            <a:gs pos="19000">
              <a:schemeClr val="accent4">
                <a:lumMod val="40000"/>
                <a:lumOff val="60000"/>
              </a:schemeClr>
            </a:gs>
            <a:gs pos="54000">
              <a:schemeClr val="accent6">
                <a:lumMod val="60000"/>
                <a:lumOff val="40000"/>
              </a:schemeClr>
            </a:gs>
          </a:gsLst>
          <a:lin ang="16200000" scaled="1"/>
          <a:tileRect/>
        </a:gra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1955800">
            <a:lnSpc>
              <a:spcPct val="90000"/>
            </a:lnSpc>
            <a:spcBef>
              <a:spcPct val="0"/>
            </a:spcBef>
            <a:spcAft>
              <a:spcPct val="35000"/>
            </a:spcAft>
            <a:buNone/>
          </a:pPr>
          <a:r>
            <a:rPr lang="en-US" sz="3200" kern="1200" dirty="0">
              <a:solidFill>
                <a:prstClr val="black">
                  <a:hueOff val="0"/>
                  <a:satOff val="0"/>
                  <a:lumOff val="0"/>
                  <a:alphaOff val="0"/>
                </a:prstClr>
              </a:solidFill>
              <a:latin typeface="Calibri" panose="020F0502020204030204"/>
              <a:ea typeface="+mn-ea"/>
              <a:cs typeface="+mn-cs"/>
            </a:rPr>
            <a:t>GROUP C</a:t>
          </a:r>
        </a:p>
      </dsp:txBody>
      <dsp:txXfrm rot="-10800000">
        <a:off x="1889906" y="1965826"/>
        <a:ext cx="1819909" cy="1020233"/>
      </dsp:txXfrm>
    </dsp:sp>
    <dsp:sp modelId="{89FF28B5-1FA7-5047-BDA0-5E3ADDA53BE8}">
      <dsp:nvSpPr>
        <dsp:cNvPr id="0" name=""/>
        <dsp:cNvSpPr/>
      </dsp:nvSpPr>
      <dsp:spPr>
        <a:xfrm rot="10800000">
          <a:off x="2099896" y="3060699"/>
          <a:ext cx="1399930" cy="1020233"/>
        </a:xfrm>
        <a:prstGeom prst="trapezoid">
          <a:avLst>
            <a:gd name="adj" fmla="val 75000"/>
          </a:avLst>
        </a:prstGeom>
        <a:solidFill>
          <a:schemeClr val="accent6">
            <a:lumMod val="60000"/>
            <a:lumOff val="40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prstClr val="black">
                  <a:hueOff val="0"/>
                  <a:satOff val="0"/>
                  <a:lumOff val="0"/>
                  <a:alphaOff val="0"/>
                </a:prstClr>
              </a:solidFill>
              <a:latin typeface="Calibri" panose="020F0502020204030204"/>
              <a:ea typeface="+mn-ea"/>
              <a:cs typeface="+mn-cs"/>
            </a:rPr>
            <a:t>GROUP</a:t>
          </a:r>
          <a:r>
            <a:rPr lang="en-US" sz="1600" b="1" kern="1200" dirty="0"/>
            <a:t> D</a:t>
          </a:r>
        </a:p>
        <a:p>
          <a:pPr marL="0" lvl="0" indent="0" algn="ctr" defTabSz="711200">
            <a:lnSpc>
              <a:spcPct val="90000"/>
            </a:lnSpc>
            <a:spcBef>
              <a:spcPct val="0"/>
            </a:spcBef>
            <a:spcAft>
              <a:spcPct val="35000"/>
            </a:spcAft>
            <a:buNone/>
          </a:pPr>
          <a:endParaRPr lang="en-US" sz="1600" b="1" kern="1200" dirty="0"/>
        </a:p>
        <a:p>
          <a:pPr marL="0" lvl="0" indent="0" algn="ctr" defTabSz="711200">
            <a:lnSpc>
              <a:spcPct val="90000"/>
            </a:lnSpc>
            <a:spcBef>
              <a:spcPct val="0"/>
            </a:spcBef>
            <a:spcAft>
              <a:spcPct val="35000"/>
            </a:spcAft>
            <a:buNone/>
          </a:pPr>
          <a:endParaRPr lang="en-US" sz="1200" b="1" kern="1200" dirty="0"/>
        </a:p>
      </dsp:txBody>
      <dsp:txXfrm rot="-10800000">
        <a:off x="2099896" y="3060699"/>
        <a:ext cx="1399930" cy="1020233"/>
      </dsp:txXfrm>
    </dsp:sp>
  </dsp:spTree>
</dsp:drawing>
</file>

<file path=ppt/diagrams/layout1.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tiff>
</file>

<file path=ppt/media/image10.png>
</file>

<file path=ppt/media/image11.jpeg>
</file>

<file path=ppt/media/image12.jpeg>
</file>

<file path=ppt/media/image13.jpeg>
</file>

<file path=ppt/media/image14.png>
</file>

<file path=ppt/media/image15.png>
</file>

<file path=ppt/media/image16.png>
</file>

<file path=ppt/media/image17.tiff>
</file>

<file path=ppt/media/image18.tiff>
</file>

<file path=ppt/media/image19.png>
</file>

<file path=ppt/media/image2.tiff>
</file>

<file path=ppt/media/image20.tiff>
</file>

<file path=ppt/media/image21.tiff>
</file>

<file path=ppt/media/image22.tiff>
</file>

<file path=ppt/media/image23.png>
</file>

<file path=ppt/media/image24.png>
</file>

<file path=ppt/media/image25.jpeg>
</file>

<file path=ppt/media/image26.tiff>
</file>

<file path=ppt/media/image27.tiff>
</file>

<file path=ppt/media/image28.tiff>
</file>

<file path=ppt/media/image29.tiff>
</file>

<file path=ppt/media/image3.tiff>
</file>

<file path=ppt/media/image30.tiff>
</file>

<file path=ppt/media/image31.png>
</file>

<file path=ppt/media/image32.tiff>
</file>

<file path=ppt/media/image33.tiff>
</file>

<file path=ppt/media/image34.tiff>
</file>

<file path=ppt/media/image35.tiff>
</file>

<file path=ppt/media/image36.jpeg>
</file>

<file path=ppt/media/image37.tiff>
</file>

<file path=ppt/media/image38.tiff>
</file>

<file path=ppt/media/image39.tiff>
</file>

<file path=ppt/media/image4.png>
</file>

<file path=ppt/media/image40.tiff>
</file>

<file path=ppt/media/image41.tiff>
</file>

<file path=ppt/media/image42.png>
</file>

<file path=ppt/media/image5.png>
</file>

<file path=ppt/media/image6.tiff>
</file>

<file path=ppt/media/image7.tiff>
</file>

<file path=ppt/media/image8.png>
</file>

<file path=ppt/media/image9.tif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0D357770-26A1-4AA4-B249-DD55683E1AED}" type="datetimeFigureOut">
              <a:rPr lang="en-US" smtClean="0"/>
              <a:t>10/7/19</a:t>
            </a:fld>
            <a:endParaRPr lang="en-US" dirty="0"/>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570EF173-70C9-4928-91B4-592A08AAB7D8}" type="slidenum">
              <a:rPr lang="en-US" smtClean="0"/>
              <a:t>‹#›</a:t>
            </a:fld>
            <a:endParaRPr lang="en-US" dirty="0"/>
          </a:p>
        </p:txBody>
      </p:sp>
    </p:spTree>
    <p:extLst>
      <p:ext uri="{BB962C8B-B14F-4D97-AF65-F5344CB8AC3E}">
        <p14:creationId xmlns:p14="http://schemas.microsoft.com/office/powerpoint/2010/main" val="985491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en.wikipedia.org/wiki/Hans_Moravec" TargetMode="External"/><Relationship Id="rId2" Type="http://schemas.openxmlformats.org/officeDocument/2006/relationships/slide" Target="../slides/slide14.xml"/><Relationship Id="rId1" Type="http://schemas.openxmlformats.org/officeDocument/2006/relationships/notesMaster" Target="../notesMasters/notesMaster1.xml"/><Relationship Id="rId5" Type="http://schemas.openxmlformats.org/officeDocument/2006/relationships/hyperlink" Target="https://en.wikipedia.org/wiki/Human_computer_interaction" TargetMode="External"/><Relationship Id="rId4" Type="http://schemas.openxmlformats.org/officeDocument/2006/relationships/hyperlink" Target="https://en.wikipedia.org/wiki/Philosophy_of_artificial_intelligence#cite_note-CQ266-66"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en.wikipedia.org/wiki/Hans_Moravec" TargetMode="External"/><Relationship Id="rId2" Type="http://schemas.openxmlformats.org/officeDocument/2006/relationships/slide" Target="../slides/slide16.xml"/><Relationship Id="rId1" Type="http://schemas.openxmlformats.org/officeDocument/2006/relationships/notesMaster" Target="../notesMasters/notesMaster1.xml"/><Relationship Id="rId5" Type="http://schemas.openxmlformats.org/officeDocument/2006/relationships/hyperlink" Target="https://en.wikipedia.org/wiki/Human_computer_interaction" TargetMode="External"/><Relationship Id="rId4" Type="http://schemas.openxmlformats.org/officeDocument/2006/relationships/hyperlink" Target="https://en.wikipedia.org/wiki/Philosophy_of_artificial_intelligence#cite_note-CQ266-66"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en.wikipedia.org/wiki/Hans_Moravec" TargetMode="External"/><Relationship Id="rId2" Type="http://schemas.openxmlformats.org/officeDocument/2006/relationships/slide" Target="../slides/slide17.xml"/><Relationship Id="rId1" Type="http://schemas.openxmlformats.org/officeDocument/2006/relationships/notesMaster" Target="../notesMasters/notesMaster1.xml"/><Relationship Id="rId5" Type="http://schemas.openxmlformats.org/officeDocument/2006/relationships/hyperlink" Target="https://en.wikipedia.org/wiki/Human_computer_interaction" TargetMode="External"/><Relationship Id="rId4" Type="http://schemas.openxmlformats.org/officeDocument/2006/relationships/hyperlink" Target="https://en.wikipedia.org/wiki/Philosophy_of_artificial_intelligence#cite_note-CQ266-66"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en.wikipedia.org/wiki/Hans_Moravec" TargetMode="External"/><Relationship Id="rId2" Type="http://schemas.openxmlformats.org/officeDocument/2006/relationships/slide" Target="../slides/slide18.xml"/><Relationship Id="rId1" Type="http://schemas.openxmlformats.org/officeDocument/2006/relationships/notesMaster" Target="../notesMasters/notesMaster1.xml"/><Relationship Id="rId5" Type="http://schemas.openxmlformats.org/officeDocument/2006/relationships/hyperlink" Target="https://en.wikipedia.org/wiki/Human_computer_interaction" TargetMode="External"/><Relationship Id="rId4" Type="http://schemas.openxmlformats.org/officeDocument/2006/relationships/hyperlink" Target="https://en.wikipedia.org/wiki/Philosophy_of_artificial_intelligence#cite_note-CQ266-66"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n.wikipedia.org/wiki/Hans_Moravec" TargetMode="External"/><Relationship Id="rId2" Type="http://schemas.openxmlformats.org/officeDocument/2006/relationships/slide" Target="../slides/slide19.xml"/><Relationship Id="rId1" Type="http://schemas.openxmlformats.org/officeDocument/2006/relationships/notesMaster" Target="../notesMasters/notesMaster1.xml"/><Relationship Id="rId5" Type="http://schemas.openxmlformats.org/officeDocument/2006/relationships/hyperlink" Target="https://en.wikipedia.org/wiki/Human_computer_interaction" TargetMode="External"/><Relationship Id="rId4" Type="http://schemas.openxmlformats.org/officeDocument/2006/relationships/hyperlink" Target="https://en.wikipedia.org/wiki/Philosophy_of_artificial_intelligence#cite_note-CQ266-66"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Hans_Moravec"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en.wikipedia.org/wiki/Human_computer_interaction" TargetMode="External"/><Relationship Id="rId4" Type="http://schemas.openxmlformats.org/officeDocument/2006/relationships/hyperlink" Target="https://en.wikipedia.org/wiki/Philosophy_of_artificial_intelligence#cite_note-CQ266-66"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a:t>
            </a:fld>
            <a:endParaRPr lang="en-US" dirty="0"/>
          </a:p>
        </p:txBody>
      </p:sp>
    </p:spTree>
    <p:extLst>
      <p:ext uri="{BB962C8B-B14F-4D97-AF65-F5344CB8AC3E}">
        <p14:creationId xmlns:p14="http://schemas.microsoft.com/office/powerpoint/2010/main" val="5869206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What</a:t>
            </a:r>
            <a:r>
              <a:rPr lang="es-ES" dirty="0"/>
              <a:t> </a:t>
            </a:r>
            <a:r>
              <a:rPr lang="es-ES" dirty="0" err="1"/>
              <a:t>is</a:t>
            </a:r>
            <a:r>
              <a:rPr lang="es-ES" dirty="0"/>
              <a:t> </a:t>
            </a:r>
            <a:r>
              <a:rPr lang="es-ES" dirty="0" err="1"/>
              <a:t>empathy</a:t>
            </a:r>
            <a:r>
              <a:rPr lang="es-ES" dirty="0"/>
              <a:t>? </a:t>
            </a:r>
            <a:r>
              <a:rPr lang="es-ES" dirty="0" err="1"/>
              <a:t>Going</a:t>
            </a:r>
            <a:r>
              <a:rPr lang="es-ES" dirty="0"/>
              <a:t> </a:t>
            </a:r>
            <a:r>
              <a:rPr lang="es-ES" dirty="0" err="1"/>
              <a:t>beyond</a:t>
            </a:r>
            <a:r>
              <a:rPr lang="es-ES" dirty="0"/>
              <a:t> </a:t>
            </a:r>
            <a:r>
              <a:rPr lang="es-ES" dirty="0" err="1"/>
              <a:t>the</a:t>
            </a:r>
            <a:r>
              <a:rPr lang="es-ES" dirty="0"/>
              <a:t> </a:t>
            </a:r>
            <a:r>
              <a:rPr lang="es-ES" dirty="0" err="1"/>
              <a:t>hype</a:t>
            </a:r>
            <a:r>
              <a:rPr lang="es-ES" dirty="0"/>
              <a:t> </a:t>
            </a:r>
            <a:r>
              <a:rPr lang="es-ES" dirty="0" err="1"/>
              <a:t>that</a:t>
            </a:r>
            <a:r>
              <a:rPr lang="es-ES" dirty="0"/>
              <a:t> </a:t>
            </a:r>
            <a:r>
              <a:rPr lang="es-ES" dirty="0" err="1"/>
              <a:t>this</a:t>
            </a:r>
            <a:r>
              <a:rPr lang="es-ES" dirty="0"/>
              <a:t> </a:t>
            </a:r>
            <a:r>
              <a:rPr lang="es-ES" dirty="0" err="1"/>
              <a:t>term</a:t>
            </a:r>
            <a:r>
              <a:rPr lang="es-ES" dirty="0"/>
              <a:t> has </a:t>
            </a:r>
            <a:r>
              <a:rPr lang="es-ES" dirty="0" err="1"/>
              <a:t>risen</a:t>
            </a:r>
            <a:r>
              <a:rPr lang="es-ES" dirty="0"/>
              <a:t> in </a:t>
            </a:r>
            <a:r>
              <a:rPr lang="es-ES" dirty="0" err="1"/>
              <a:t>the</a:t>
            </a:r>
            <a:r>
              <a:rPr lang="es-ES" dirty="0"/>
              <a:t> </a:t>
            </a:r>
            <a:r>
              <a:rPr lang="es-ES" dirty="0" err="1"/>
              <a:t>past</a:t>
            </a:r>
            <a:r>
              <a:rPr lang="es-ES" dirty="0"/>
              <a:t> </a:t>
            </a:r>
            <a:r>
              <a:rPr lang="es-ES" dirty="0" err="1"/>
              <a:t>years</a:t>
            </a:r>
            <a:r>
              <a:rPr lang="es-ES" dirty="0"/>
              <a:t>, </a:t>
            </a:r>
            <a:r>
              <a:rPr lang="es-ES" dirty="0" err="1"/>
              <a:t>we</a:t>
            </a:r>
            <a:r>
              <a:rPr lang="es-ES" dirty="0"/>
              <a:t> </a:t>
            </a:r>
            <a:r>
              <a:rPr lang="es-ES" dirty="0" err="1"/>
              <a:t>need</a:t>
            </a:r>
            <a:r>
              <a:rPr lang="es-ES" dirty="0"/>
              <a:t> to </a:t>
            </a:r>
            <a:r>
              <a:rPr lang="es-ES" dirty="0" err="1"/>
              <a:t>remember</a:t>
            </a:r>
            <a:r>
              <a:rPr lang="es-ES" dirty="0"/>
              <a:t> </a:t>
            </a:r>
            <a:r>
              <a:rPr lang="es-ES" dirty="0" err="1"/>
              <a:t>that</a:t>
            </a:r>
            <a:r>
              <a:rPr lang="es-ES" dirty="0"/>
              <a:t>, </a:t>
            </a:r>
            <a:r>
              <a:rPr lang="es-ES" dirty="0" err="1"/>
              <a:t>empathy</a:t>
            </a:r>
            <a:r>
              <a:rPr lang="es-ES" dirty="0"/>
              <a:t> </a:t>
            </a:r>
            <a:r>
              <a:rPr lang="es-ES" dirty="0" err="1"/>
              <a:t>is</a:t>
            </a:r>
            <a:r>
              <a:rPr lang="es-ES" dirty="0"/>
              <a:t> a </a:t>
            </a:r>
            <a:r>
              <a:rPr lang="es-ES" dirty="0" err="1"/>
              <a:t>trait</a:t>
            </a:r>
            <a:r>
              <a:rPr lang="es-ES" dirty="0"/>
              <a:t> </a:t>
            </a:r>
            <a:r>
              <a:rPr lang="es-ES" dirty="0" err="1"/>
              <a:t>that</a:t>
            </a:r>
            <a:r>
              <a:rPr lang="es-ES" dirty="0"/>
              <a:t> has </a:t>
            </a:r>
            <a:r>
              <a:rPr lang="es-ES" dirty="0" err="1"/>
              <a:t>been</a:t>
            </a:r>
            <a:r>
              <a:rPr lang="es-ES" dirty="0"/>
              <a:t> </a:t>
            </a:r>
            <a:r>
              <a:rPr lang="es-ES" dirty="0" err="1"/>
              <a:t>present</a:t>
            </a:r>
            <a:r>
              <a:rPr lang="es-ES" dirty="0"/>
              <a:t> </a:t>
            </a:r>
            <a:r>
              <a:rPr lang="es-ES" dirty="0" err="1"/>
              <a:t>for</a:t>
            </a:r>
            <a:r>
              <a:rPr lang="es-ES" dirty="0"/>
              <a:t> </a:t>
            </a:r>
            <a:r>
              <a:rPr lang="es-ES" dirty="0" err="1"/>
              <a:t>many</a:t>
            </a:r>
            <a:r>
              <a:rPr lang="es-ES" dirty="0"/>
              <a:t> </a:t>
            </a:r>
            <a:r>
              <a:rPr lang="es-ES" dirty="0" err="1"/>
              <a:t>years</a:t>
            </a:r>
            <a:r>
              <a:rPr lang="es-ES" dirty="0"/>
              <a:t>. </a:t>
            </a:r>
            <a:r>
              <a:rPr lang="es-ES" dirty="0" err="1"/>
              <a:t>But</a:t>
            </a:r>
            <a:r>
              <a:rPr lang="es-ES" dirty="0"/>
              <a:t> </a:t>
            </a:r>
            <a:r>
              <a:rPr lang="es-ES" dirty="0" err="1"/>
              <a:t>first</a:t>
            </a:r>
            <a:r>
              <a:rPr lang="es-ES" dirty="0"/>
              <a:t> </a:t>
            </a:r>
            <a:r>
              <a:rPr lang="es-ES" dirty="0" err="1"/>
              <a:t>lets</a:t>
            </a:r>
            <a:r>
              <a:rPr lang="es-ES" dirty="0"/>
              <a:t> look at </a:t>
            </a:r>
            <a:r>
              <a:rPr lang="es-ES" dirty="0" err="1"/>
              <a:t>an</a:t>
            </a:r>
            <a:r>
              <a:rPr lang="es-ES" dirty="0"/>
              <a:t> </a:t>
            </a:r>
            <a:r>
              <a:rPr lang="es-ES" dirty="0" err="1"/>
              <a:t>official</a:t>
            </a:r>
            <a:r>
              <a:rPr lang="es-ES" dirty="0"/>
              <a:t>, </a:t>
            </a:r>
            <a:r>
              <a:rPr lang="es-ES" dirty="0" err="1"/>
              <a:t>dictionary</a:t>
            </a:r>
            <a:r>
              <a:rPr lang="es-ES" dirty="0"/>
              <a:t> </a:t>
            </a:r>
            <a:r>
              <a:rPr lang="es-ES" dirty="0" err="1"/>
              <a:t>manner</a:t>
            </a:r>
            <a:r>
              <a:rPr lang="es-ES" dirty="0"/>
              <a:t> (</a:t>
            </a:r>
            <a:r>
              <a:rPr lang="es-ES" dirty="0" err="1"/>
              <a:t>Merriam</a:t>
            </a:r>
            <a:r>
              <a:rPr lang="es-ES" dirty="0"/>
              <a:t> </a:t>
            </a:r>
            <a:r>
              <a:rPr lang="es-ES" dirty="0" err="1"/>
              <a:t>webster</a:t>
            </a:r>
            <a:r>
              <a:rPr lang="es-ES" dirty="0"/>
              <a:t>)</a:t>
            </a:r>
          </a:p>
          <a:p>
            <a:endParaRPr lang="es-ES" dirty="0"/>
          </a:p>
          <a:p>
            <a:endParaRPr lang="es-ES" dirty="0"/>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10</a:t>
            </a:fld>
            <a:endParaRPr lang="en-US"/>
          </a:p>
        </p:txBody>
      </p:sp>
    </p:spTree>
    <p:extLst>
      <p:ext uri="{BB962C8B-B14F-4D97-AF65-F5344CB8AC3E}">
        <p14:creationId xmlns:p14="http://schemas.microsoft.com/office/powerpoint/2010/main" val="2195679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back to Rogers, and starting from the basis that Empathy is a process rather than a state, we describe the following necessary elements to take place within a 1:1 interaction between two participants, so it can be called an empathic process.</a:t>
            </a:r>
          </a:p>
          <a:p>
            <a:endParaRPr lang="en-US" dirty="0"/>
          </a:p>
          <a:p>
            <a:r>
              <a:rPr lang="en-US" dirty="0"/>
              <a:t>The main effect of this process being carried out correctly, is that the person providing perceptual insights on his or her inner world, and receiving an empathic response, will feel emotionally understood, supported and reassured, developing an emotional bond in which TRUST will be established towards the person or element providing the empathic response.</a:t>
            </a:r>
          </a:p>
          <a:p>
            <a:endParaRPr lang="en-US" dirty="0"/>
          </a:p>
          <a:p>
            <a:r>
              <a:rPr lang="en-US" dirty="0"/>
              <a:t>This Thesis will look further into the possibility of HCI (Human Computer Interaction) adopting an empathic process, therefore establishing a bond of trust between the human and the computer or machine producing the empathic responses.</a:t>
            </a:r>
          </a:p>
          <a:p>
            <a:r>
              <a:rPr lang="en-US" dirty="0"/>
              <a:t>And why do we speak about trust? Because trust is embedded into every aspect of any current business who wants to succeed in its market.</a:t>
            </a:r>
          </a:p>
          <a:p>
            <a:endParaRPr lang="en-US" dirty="0"/>
          </a:p>
          <a:p>
            <a:r>
              <a:rPr lang="en-US" dirty="0"/>
              <a:t>We will then move further into the peculiarities of this specific bond, and the ethical implications it poses, given a context where there is a misusage of this relationship, and therefore, the human is unaware and unconsciously,  put in a position of misplaced trust.</a:t>
            </a:r>
          </a:p>
          <a:p>
            <a:r>
              <a:rPr lang="en-US" dirty="0"/>
              <a:t>Based on this assumption that a misusage of this trust relationship could occur, we will review the existing ethical guidelines related to Artificial Intelligence and analyze the effectiveness of proposed frameworks, when preventing this type of conduct from different organizations. We will perform a pre mortem analysis of one of the frameworks and strengthen the model so it can include the described problem as a possible scenario.</a:t>
            </a:r>
          </a:p>
          <a:p>
            <a:endParaRPr lang="en-US" dirty="0"/>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11</a:t>
            </a:fld>
            <a:endParaRPr lang="en-US"/>
          </a:p>
        </p:txBody>
      </p:sp>
    </p:spTree>
    <p:extLst>
      <p:ext uri="{BB962C8B-B14F-4D97-AF65-F5344CB8AC3E}">
        <p14:creationId xmlns:p14="http://schemas.microsoft.com/office/powerpoint/2010/main" val="26129223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The concept of </a:t>
            </a:r>
            <a:r>
              <a:rPr lang="es-ES" dirty="0" err="1"/>
              <a:t>empathy</a:t>
            </a:r>
            <a:r>
              <a:rPr lang="es-ES" dirty="0"/>
              <a:t> has </a:t>
            </a:r>
            <a:r>
              <a:rPr lang="es-ES" dirty="0" err="1"/>
              <a:t>been</a:t>
            </a:r>
            <a:r>
              <a:rPr lang="es-ES" dirty="0"/>
              <a:t> </a:t>
            </a:r>
            <a:r>
              <a:rPr lang="es-ES" dirty="0" err="1"/>
              <a:t>around</a:t>
            </a:r>
            <a:r>
              <a:rPr lang="es-ES" dirty="0"/>
              <a:t> </a:t>
            </a:r>
            <a:r>
              <a:rPr lang="es-ES" dirty="0" err="1"/>
              <a:t>for</a:t>
            </a:r>
            <a:r>
              <a:rPr lang="es-ES" dirty="0"/>
              <a:t> </a:t>
            </a:r>
            <a:r>
              <a:rPr lang="es-ES" dirty="0" err="1"/>
              <a:t>centuries</a:t>
            </a:r>
            <a:r>
              <a:rPr lang="es-ES" dirty="0"/>
              <a:t> and </a:t>
            </a:r>
            <a:r>
              <a:rPr lang="es-ES" dirty="0" err="1"/>
              <a:t>still</a:t>
            </a:r>
            <a:r>
              <a:rPr lang="es-ES" dirty="0"/>
              <a:t> </a:t>
            </a:r>
            <a:r>
              <a:rPr lang="es-ES" dirty="0" err="1"/>
              <a:t>today</a:t>
            </a:r>
            <a:r>
              <a:rPr lang="es-ES" dirty="0"/>
              <a:t>, </a:t>
            </a:r>
            <a:r>
              <a:rPr lang="es-ES" dirty="0" err="1"/>
              <a:t>there</a:t>
            </a:r>
            <a:r>
              <a:rPr lang="es-ES" dirty="0"/>
              <a:t> </a:t>
            </a:r>
            <a:r>
              <a:rPr lang="es-ES" dirty="0" err="1"/>
              <a:t>isnt</a:t>
            </a:r>
            <a:r>
              <a:rPr lang="es-ES" dirty="0"/>
              <a:t> a </a:t>
            </a:r>
            <a:r>
              <a:rPr lang="es-ES" dirty="0" err="1"/>
              <a:t>common</a:t>
            </a:r>
            <a:r>
              <a:rPr lang="es-ES" dirty="0"/>
              <a:t> </a:t>
            </a:r>
            <a:r>
              <a:rPr lang="es-ES" dirty="0" err="1"/>
              <a:t>consensus</a:t>
            </a:r>
            <a:r>
              <a:rPr lang="es-ES" dirty="0"/>
              <a:t> </a:t>
            </a:r>
            <a:r>
              <a:rPr lang="es-ES" dirty="0" err="1"/>
              <a:t>on</a:t>
            </a:r>
            <a:r>
              <a:rPr lang="es-ES" dirty="0"/>
              <a:t> a </a:t>
            </a:r>
            <a:r>
              <a:rPr lang="es-ES" dirty="0" err="1"/>
              <a:t>clear</a:t>
            </a:r>
            <a:r>
              <a:rPr lang="es-ES" dirty="0"/>
              <a:t> </a:t>
            </a:r>
            <a:r>
              <a:rPr lang="es-ES" dirty="0" err="1"/>
              <a:t>definition</a:t>
            </a:r>
            <a:r>
              <a:rPr lang="es-ES" dirty="0"/>
              <a:t> of </a:t>
            </a:r>
            <a:r>
              <a:rPr lang="es-ES" dirty="0" err="1"/>
              <a:t>the</a:t>
            </a:r>
            <a:r>
              <a:rPr lang="es-ES" dirty="0"/>
              <a:t> </a:t>
            </a:r>
            <a:r>
              <a:rPr lang="es-ES" dirty="0" err="1"/>
              <a:t>term</a:t>
            </a:r>
            <a:r>
              <a:rPr lang="es-ES" dirty="0"/>
              <a:t> </a:t>
            </a:r>
            <a:r>
              <a:rPr lang="es-ES" dirty="0" err="1"/>
              <a:t>or</a:t>
            </a:r>
            <a:r>
              <a:rPr lang="es-ES" dirty="0"/>
              <a:t> </a:t>
            </a:r>
            <a:r>
              <a:rPr lang="es-ES" dirty="0" err="1"/>
              <a:t>its</a:t>
            </a:r>
            <a:r>
              <a:rPr lang="es-ES" dirty="0"/>
              <a:t> </a:t>
            </a:r>
            <a:r>
              <a:rPr lang="es-ES" dirty="0" err="1"/>
              <a:t>classifications</a:t>
            </a:r>
            <a:r>
              <a:rPr lang="es-ES" dirty="0"/>
              <a:t>. The </a:t>
            </a:r>
            <a:r>
              <a:rPr lang="es-ES" dirty="0" err="1"/>
              <a:t>term</a:t>
            </a:r>
            <a:r>
              <a:rPr lang="es-ES" dirty="0"/>
              <a:t> </a:t>
            </a:r>
            <a:r>
              <a:rPr lang="es-ES" dirty="0" err="1"/>
              <a:t>Eihnfulung</a:t>
            </a:r>
            <a:r>
              <a:rPr lang="es-ES" dirty="0"/>
              <a:t> </a:t>
            </a:r>
            <a:r>
              <a:rPr lang="es-ES" dirty="0" err="1"/>
              <a:t>is</a:t>
            </a:r>
            <a:r>
              <a:rPr lang="es-ES" dirty="0"/>
              <a:t> </a:t>
            </a:r>
            <a:r>
              <a:rPr lang="es-ES" dirty="0" err="1"/>
              <a:t>the</a:t>
            </a:r>
            <a:r>
              <a:rPr lang="es-ES" dirty="0"/>
              <a:t> </a:t>
            </a:r>
            <a:r>
              <a:rPr lang="es-ES" dirty="0" err="1"/>
              <a:t>first</a:t>
            </a:r>
            <a:r>
              <a:rPr lang="es-ES" dirty="0"/>
              <a:t> time a concept </a:t>
            </a:r>
            <a:r>
              <a:rPr lang="es-ES" dirty="0" err="1"/>
              <a:t>associated</a:t>
            </a:r>
            <a:r>
              <a:rPr lang="es-ES" dirty="0"/>
              <a:t> to </a:t>
            </a:r>
            <a:r>
              <a:rPr lang="es-ES" dirty="0" err="1"/>
              <a:t>empathy</a:t>
            </a:r>
            <a:r>
              <a:rPr lang="es-ES" dirty="0"/>
              <a:t> </a:t>
            </a:r>
            <a:r>
              <a:rPr lang="es-ES" dirty="0" err="1"/>
              <a:t>is</a:t>
            </a:r>
            <a:r>
              <a:rPr lang="es-ES" dirty="0"/>
              <a:t> </a:t>
            </a:r>
            <a:r>
              <a:rPr lang="es-ES" dirty="0" err="1"/>
              <a:t>defined</a:t>
            </a:r>
            <a:r>
              <a:rPr lang="es-ES" dirty="0"/>
              <a:t>, as “</a:t>
            </a:r>
            <a:r>
              <a:rPr lang="es-ES" dirty="0" err="1"/>
              <a:t>humans</a:t>
            </a:r>
            <a:r>
              <a:rPr lang="es-ES" dirty="0"/>
              <a:t> </a:t>
            </a:r>
            <a:r>
              <a:rPr lang="es-ES" dirty="0" err="1"/>
              <a:t>spontaneous</a:t>
            </a:r>
            <a:r>
              <a:rPr lang="es-ES" dirty="0"/>
              <a:t> </a:t>
            </a:r>
            <a:r>
              <a:rPr lang="es-ES" dirty="0" err="1"/>
              <a:t>projection</a:t>
            </a:r>
            <a:r>
              <a:rPr lang="es-ES" dirty="0"/>
              <a:t> of real </a:t>
            </a:r>
            <a:r>
              <a:rPr lang="es-ES" dirty="0" err="1"/>
              <a:t>psychic</a:t>
            </a:r>
            <a:r>
              <a:rPr lang="es-ES" dirty="0"/>
              <a:t> </a:t>
            </a:r>
            <a:r>
              <a:rPr lang="es-ES" dirty="0" err="1"/>
              <a:t>feeling</a:t>
            </a:r>
            <a:r>
              <a:rPr lang="es-ES" dirty="0"/>
              <a:t> </a:t>
            </a:r>
            <a:r>
              <a:rPr lang="es-ES" dirty="0" err="1"/>
              <a:t>into</a:t>
            </a:r>
            <a:r>
              <a:rPr lang="es-ES" dirty="0"/>
              <a:t> </a:t>
            </a:r>
            <a:r>
              <a:rPr lang="es-ES" dirty="0" err="1"/>
              <a:t>the</a:t>
            </a:r>
            <a:r>
              <a:rPr lang="es-ES" dirty="0"/>
              <a:t> </a:t>
            </a:r>
            <a:r>
              <a:rPr lang="es-ES" dirty="0" err="1"/>
              <a:t>people</a:t>
            </a:r>
            <a:r>
              <a:rPr lang="es-ES" dirty="0"/>
              <a:t> and Things </a:t>
            </a:r>
            <a:r>
              <a:rPr lang="es-ES" dirty="0" err="1"/>
              <a:t>they</a:t>
            </a:r>
            <a:r>
              <a:rPr lang="es-ES" dirty="0"/>
              <a:t> </a:t>
            </a:r>
            <a:r>
              <a:rPr lang="es-ES" dirty="0" err="1"/>
              <a:t>perceive</a:t>
            </a:r>
            <a:r>
              <a:rPr lang="es-ES" dirty="0"/>
              <a:t> (Robert </a:t>
            </a:r>
            <a:r>
              <a:rPr lang="es-ES" dirty="0" err="1"/>
              <a:t>Vischer</a:t>
            </a:r>
            <a:r>
              <a:rPr lang="es-ES" dirty="0"/>
              <a:t> 1873, </a:t>
            </a:r>
            <a:r>
              <a:rPr lang="es-ES" dirty="0" err="1"/>
              <a:t>cited</a:t>
            </a:r>
            <a:r>
              <a:rPr lang="es-ES" dirty="0"/>
              <a:t> in </a:t>
            </a:r>
            <a:r>
              <a:rPr lang="es-ES" dirty="0" err="1"/>
              <a:t>Listowel</a:t>
            </a:r>
            <a:r>
              <a:rPr lang="es-ES" dirty="0"/>
              <a:t> 1934).</a:t>
            </a:r>
            <a:r>
              <a:rPr lang="es-ES" dirty="0" err="1"/>
              <a:t>Later</a:t>
            </a:r>
            <a:r>
              <a:rPr lang="es-ES" dirty="0"/>
              <a:t> </a:t>
            </a:r>
            <a:r>
              <a:rPr lang="es-ES" dirty="0" err="1"/>
              <a:t>on</a:t>
            </a:r>
            <a:r>
              <a:rPr lang="es-ES" dirty="0"/>
              <a:t>, in 1909, </a:t>
            </a:r>
            <a:r>
              <a:rPr lang="es-ES" dirty="0" err="1"/>
              <a:t>Titchener</a:t>
            </a:r>
            <a:r>
              <a:rPr lang="es-ES" dirty="0"/>
              <a:t> </a:t>
            </a:r>
            <a:r>
              <a:rPr lang="es-ES" dirty="0" err="1"/>
              <a:t>coins</a:t>
            </a:r>
            <a:r>
              <a:rPr lang="es-ES" dirty="0"/>
              <a:t> </a:t>
            </a:r>
            <a:r>
              <a:rPr lang="es-ES" dirty="0" err="1"/>
              <a:t>the</a:t>
            </a:r>
            <a:r>
              <a:rPr lang="es-ES" dirty="0"/>
              <a:t> </a:t>
            </a:r>
            <a:r>
              <a:rPr lang="es-ES" dirty="0" err="1"/>
              <a:t>term</a:t>
            </a:r>
            <a:r>
              <a:rPr lang="es-ES" dirty="0"/>
              <a:t> </a:t>
            </a:r>
            <a:r>
              <a:rPr lang="es-ES" dirty="0" err="1"/>
              <a:t>Empathy</a:t>
            </a:r>
            <a:r>
              <a:rPr lang="es-ES" dirty="0"/>
              <a:t> </a:t>
            </a:r>
            <a:r>
              <a:rPr lang="es-ES" dirty="0" err="1"/>
              <a:t>from</a:t>
            </a:r>
            <a:r>
              <a:rPr lang="es-ES" dirty="0"/>
              <a:t> </a:t>
            </a:r>
            <a:r>
              <a:rPr lang="es-ES" dirty="0" err="1"/>
              <a:t>this</a:t>
            </a:r>
            <a:r>
              <a:rPr lang="es-ES" dirty="0"/>
              <a:t> original Word, as a “</a:t>
            </a:r>
            <a:r>
              <a:rPr lang="es-ES" dirty="0" err="1"/>
              <a:t>process</a:t>
            </a:r>
            <a:r>
              <a:rPr lang="es-ES" dirty="0"/>
              <a:t> of </a:t>
            </a:r>
            <a:r>
              <a:rPr lang="es-ES" dirty="0" err="1"/>
              <a:t>humanizing</a:t>
            </a:r>
            <a:r>
              <a:rPr lang="es-ES" dirty="0"/>
              <a:t> </a:t>
            </a:r>
            <a:r>
              <a:rPr lang="es-ES" dirty="0" err="1"/>
              <a:t>objects</a:t>
            </a:r>
            <a:r>
              <a:rPr lang="es-ES" dirty="0"/>
              <a:t>, Reading </a:t>
            </a:r>
            <a:r>
              <a:rPr lang="es-ES" dirty="0" err="1"/>
              <a:t>or</a:t>
            </a:r>
            <a:r>
              <a:rPr lang="es-ES" dirty="0"/>
              <a:t> </a:t>
            </a:r>
            <a:r>
              <a:rPr lang="es-ES" dirty="0" err="1"/>
              <a:t>feeling</a:t>
            </a:r>
            <a:r>
              <a:rPr lang="es-ES" dirty="0"/>
              <a:t> </a:t>
            </a:r>
            <a:r>
              <a:rPr lang="es-ES" dirty="0" err="1"/>
              <a:t>ourselves</a:t>
            </a:r>
            <a:r>
              <a:rPr lang="es-ES" dirty="0"/>
              <a:t> </a:t>
            </a:r>
            <a:r>
              <a:rPr lang="es-ES" dirty="0" err="1"/>
              <a:t>into</a:t>
            </a:r>
            <a:r>
              <a:rPr lang="es-ES" dirty="0"/>
              <a:t> </a:t>
            </a:r>
            <a:r>
              <a:rPr lang="es-ES" dirty="0" err="1"/>
              <a:t>them</a:t>
            </a:r>
            <a:r>
              <a:rPr lang="es-ES" dirty="0"/>
              <a:t>” </a:t>
            </a:r>
          </a:p>
          <a:p>
            <a:endParaRPr lang="en-US" dirty="0"/>
          </a:p>
          <a:p>
            <a:r>
              <a:rPr lang="en-US" dirty="0"/>
              <a:t>Then, we have the </a:t>
            </a:r>
            <a:r>
              <a:rPr lang="en-US" dirty="0" err="1"/>
              <a:t>understandeable</a:t>
            </a:r>
            <a:r>
              <a:rPr lang="en-US" dirty="0"/>
              <a:t> definition that Carl Rogers coins in 1975, for the term empathy, in the sense of being empathic. He later turns it into a process we will use in the next slides to define and set the context where empathy would be useful for strengthening online relationships, be it person – person or HCI (Human- Compute Interaction Based).</a:t>
            </a:r>
          </a:p>
          <a:p>
            <a:endParaRPr lang="en-US" dirty="0"/>
          </a:p>
          <a:p>
            <a:r>
              <a:rPr lang="en-US" dirty="0"/>
              <a:t>Another definition of the term is that given by Ickes, 1993, “an important </a:t>
            </a:r>
            <a:r>
              <a:rPr lang="en-US" dirty="0" err="1"/>
              <a:t>phenomenom</a:t>
            </a:r>
            <a:r>
              <a:rPr lang="en-US" dirty="0"/>
              <a:t> in interpersonal communication which refers to the ability of accurately inferring another person’s feeling and responding compassionately to another person’s distress”</a:t>
            </a:r>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12</a:t>
            </a:fld>
            <a:endParaRPr lang="en-US"/>
          </a:p>
        </p:txBody>
      </p:sp>
    </p:spTree>
    <p:extLst>
      <p:ext uri="{BB962C8B-B14F-4D97-AF65-F5344CB8AC3E}">
        <p14:creationId xmlns:p14="http://schemas.microsoft.com/office/powerpoint/2010/main" val="28106932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err="1"/>
              <a:t>But</a:t>
            </a:r>
            <a:r>
              <a:rPr lang="es-ES_tradnl" dirty="0"/>
              <a:t> </a:t>
            </a:r>
            <a:r>
              <a:rPr lang="es-ES_tradnl" dirty="0" err="1"/>
              <a:t>the</a:t>
            </a:r>
            <a:r>
              <a:rPr lang="es-ES_tradnl" dirty="0"/>
              <a:t> </a:t>
            </a:r>
            <a:r>
              <a:rPr lang="es-ES_tradnl" dirty="0" err="1"/>
              <a:t>truth</a:t>
            </a:r>
            <a:r>
              <a:rPr lang="es-ES_tradnl" dirty="0"/>
              <a:t> </a:t>
            </a:r>
            <a:r>
              <a:rPr lang="es-ES_tradnl" dirty="0" err="1"/>
              <a:t>is</a:t>
            </a:r>
            <a:r>
              <a:rPr lang="es-ES_tradnl" dirty="0"/>
              <a:t> </a:t>
            </a:r>
            <a:r>
              <a:rPr lang="es-ES_tradnl" dirty="0" err="1"/>
              <a:t>it’s</a:t>
            </a:r>
            <a:r>
              <a:rPr lang="es-ES_tradnl" dirty="0"/>
              <a:t> </a:t>
            </a:r>
            <a:r>
              <a:rPr lang="es-ES_tradnl" dirty="0" err="1"/>
              <a:t>everywhere</a:t>
            </a:r>
            <a:r>
              <a:rPr lang="es-ES_tradnl" dirty="0"/>
              <a:t>, in </a:t>
            </a:r>
            <a:r>
              <a:rPr lang="es-ES_tradnl" dirty="0" err="1"/>
              <a:t>everything</a:t>
            </a:r>
            <a:r>
              <a:rPr lang="es-ES_tradnl" dirty="0"/>
              <a:t> </a:t>
            </a:r>
            <a:r>
              <a:rPr lang="es-ES_tradnl" dirty="0" err="1"/>
              <a:t>we</a:t>
            </a:r>
            <a:r>
              <a:rPr lang="es-ES_tradnl" dirty="0"/>
              <a:t> do </a:t>
            </a:r>
            <a:r>
              <a:rPr lang="es-ES_tradnl" dirty="0" err="1"/>
              <a:t>today</a:t>
            </a:r>
            <a:r>
              <a:rPr lang="es-ES_tradnl" dirty="0"/>
              <a:t>, in </a:t>
            </a:r>
            <a:r>
              <a:rPr lang="es-ES_tradnl" dirty="0" err="1"/>
              <a:t>every</a:t>
            </a:r>
            <a:r>
              <a:rPr lang="es-ES_tradnl" dirty="0"/>
              <a:t> </a:t>
            </a:r>
            <a:r>
              <a:rPr lang="es-ES_tradnl" dirty="0" err="1"/>
              <a:t>aspect</a:t>
            </a:r>
            <a:r>
              <a:rPr lang="es-ES_tradnl" dirty="0"/>
              <a:t> of </a:t>
            </a:r>
            <a:r>
              <a:rPr lang="es-ES_tradnl" dirty="0" err="1"/>
              <a:t>our</a:t>
            </a:r>
            <a:r>
              <a:rPr lang="es-ES_tradnl" dirty="0"/>
              <a:t> </a:t>
            </a:r>
            <a:r>
              <a:rPr lang="es-ES_tradnl" dirty="0" err="1"/>
              <a:t>lives</a:t>
            </a:r>
            <a:r>
              <a:rPr lang="es-ES_tradnl" dirty="0"/>
              <a:t>. </a:t>
            </a:r>
            <a:r>
              <a:rPr lang="es-ES_tradnl" dirty="0" err="1"/>
              <a:t>They</a:t>
            </a:r>
            <a:r>
              <a:rPr lang="es-ES_tradnl" dirty="0"/>
              <a:t> are machines </a:t>
            </a:r>
            <a:r>
              <a:rPr lang="es-ES_tradnl" dirty="0" err="1"/>
              <a:t>that</a:t>
            </a:r>
            <a:r>
              <a:rPr lang="es-ES_tradnl" dirty="0"/>
              <a:t> can </a:t>
            </a:r>
            <a:r>
              <a:rPr lang="es-ES_tradnl" dirty="0" err="1"/>
              <a:t>learn</a:t>
            </a:r>
            <a:r>
              <a:rPr lang="es-ES_tradnl" dirty="0"/>
              <a:t>, </a:t>
            </a:r>
            <a:r>
              <a:rPr lang="es-ES_tradnl" dirty="0" err="1"/>
              <a:t>reason</a:t>
            </a:r>
            <a:r>
              <a:rPr lang="es-ES_tradnl" dirty="0"/>
              <a:t> and </a:t>
            </a:r>
            <a:r>
              <a:rPr lang="es-ES_tradnl" dirty="0" err="1"/>
              <a:t>act</a:t>
            </a:r>
            <a:r>
              <a:rPr lang="es-ES_tradnl" dirty="0"/>
              <a:t> </a:t>
            </a:r>
            <a:r>
              <a:rPr lang="es-ES_tradnl" dirty="0" err="1"/>
              <a:t>on</a:t>
            </a:r>
            <a:r>
              <a:rPr lang="es-ES_tradnl" dirty="0"/>
              <a:t> </a:t>
            </a:r>
            <a:r>
              <a:rPr lang="es-ES_tradnl" dirty="0" err="1"/>
              <a:t>their</a:t>
            </a:r>
            <a:r>
              <a:rPr lang="es-ES_tradnl" dirty="0"/>
              <a:t> </a:t>
            </a:r>
            <a:r>
              <a:rPr lang="es-ES_tradnl" dirty="0" err="1"/>
              <a:t>own</a:t>
            </a:r>
            <a:r>
              <a:rPr lang="es-ES_tradnl" dirty="0"/>
              <a:t>.</a:t>
            </a:r>
          </a:p>
        </p:txBody>
      </p:sp>
      <p:sp>
        <p:nvSpPr>
          <p:cNvPr id="4" name="Slide Number Placeholder 3"/>
          <p:cNvSpPr>
            <a:spLocks noGrp="1"/>
          </p:cNvSpPr>
          <p:nvPr>
            <p:ph type="sldNum" sz="quarter" idx="5"/>
          </p:nvPr>
        </p:nvSpPr>
        <p:spPr/>
        <p:txBody>
          <a:bodyPr/>
          <a:lstStyle/>
          <a:p>
            <a:fld id="{570EF173-70C9-4928-91B4-592A08AAB7D8}" type="slidenum">
              <a:rPr lang="en-US" smtClean="0"/>
              <a:t>13</a:t>
            </a:fld>
            <a:endParaRPr lang="en-US" dirty="0"/>
          </a:p>
        </p:txBody>
      </p:sp>
    </p:spTree>
    <p:extLst>
      <p:ext uri="{BB962C8B-B14F-4D97-AF65-F5344CB8AC3E}">
        <p14:creationId xmlns:p14="http://schemas.microsoft.com/office/powerpoint/2010/main" val="17620287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sz="1200" b="0" i="0" kern="1200" dirty="0">
                <a:solidFill>
                  <a:schemeClr val="tx1"/>
                </a:solidFill>
                <a:effectLst/>
                <a:latin typeface="+mn-lt"/>
                <a:ea typeface="+mn-ea"/>
                <a:cs typeface="+mn-cs"/>
              </a:rPr>
              <a:t> </a:t>
            </a:r>
            <a:r>
              <a:rPr lang="en" sz="1200" b="0" i="0" u="none" strike="noStrike" kern="1200" dirty="0">
                <a:solidFill>
                  <a:schemeClr val="tx1"/>
                </a:solidFill>
                <a:effectLst/>
                <a:latin typeface="+mn-lt"/>
                <a:ea typeface="+mn-ea"/>
                <a:cs typeface="+mn-cs"/>
                <a:hlinkClick r:id="rId3" tooltip="Hans Moravec"/>
              </a:rPr>
              <a:t>Hans Moravec</a:t>
            </a:r>
            <a:r>
              <a:rPr lang="en" sz="1200" b="0" i="0" kern="1200" dirty="0">
                <a:solidFill>
                  <a:schemeClr val="tx1"/>
                </a:solidFill>
                <a:effectLst/>
                <a:latin typeface="+mn-lt"/>
                <a:ea typeface="+mn-ea"/>
                <a:cs typeface="+mn-cs"/>
              </a:rPr>
              <a:t> believes that "robots in general will be quite emotional about being nice people".</a:t>
            </a:r>
            <a:r>
              <a:rPr lang="en" sz="1200" b="0" i="0" u="none" strike="noStrike" kern="1200" baseline="30000" dirty="0">
                <a:solidFill>
                  <a:schemeClr val="tx1"/>
                </a:solidFill>
                <a:effectLst/>
                <a:latin typeface="+mn-lt"/>
                <a:ea typeface="+mn-ea"/>
                <a:cs typeface="+mn-cs"/>
                <a:hlinkClick r:id="rId4"/>
              </a:rPr>
              <a:t>[66]</a:t>
            </a:r>
            <a:r>
              <a:rPr lang="en" sz="1200" b="0" i="0" kern="1200" dirty="0">
                <a:solidFill>
                  <a:schemeClr val="tx1"/>
                </a:solidFill>
                <a:effectLst/>
                <a:latin typeface="+mn-lt"/>
                <a:ea typeface="+mn-ea"/>
                <a:cs typeface="+mn-cs"/>
              </a:rPr>
              <a:t> Fear is a source of urgency. Empathy is a necessary component of good </a:t>
            </a:r>
            <a:r>
              <a:rPr lang="en" sz="1200" b="0" i="0" u="none" strike="noStrike" kern="1200" dirty="0">
                <a:solidFill>
                  <a:schemeClr val="tx1"/>
                </a:solidFill>
                <a:effectLst/>
                <a:latin typeface="+mn-lt"/>
                <a:ea typeface="+mn-ea"/>
                <a:cs typeface="+mn-cs"/>
                <a:hlinkClick r:id="rId5" tooltip="Human computer interaction"/>
              </a:rPr>
              <a:t>human computer interaction</a:t>
            </a:r>
            <a:r>
              <a:rPr lang="en" sz="1200" b="0" i="0" kern="1200" dirty="0">
                <a:solidFill>
                  <a:schemeClr val="tx1"/>
                </a:solidFill>
                <a:effectLst/>
                <a:latin typeface="+mn-lt"/>
                <a:ea typeface="+mn-ea"/>
                <a:cs typeface="+mn-cs"/>
              </a:rPr>
              <a:t>. He says robots "will try to please you in an apparently selfless manner because it will get a thrill out of this positive reinforcement. You can interpret this as a kind of love."</a:t>
            </a:r>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14</a:t>
            </a:fld>
            <a:endParaRPr lang="en-US" dirty="0"/>
          </a:p>
        </p:txBody>
      </p:sp>
    </p:spTree>
    <p:extLst>
      <p:ext uri="{BB962C8B-B14F-4D97-AF65-F5344CB8AC3E}">
        <p14:creationId xmlns:p14="http://schemas.microsoft.com/office/powerpoint/2010/main" val="27092455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The concept of </a:t>
            </a:r>
            <a:r>
              <a:rPr lang="es-ES" dirty="0" err="1"/>
              <a:t>empathy</a:t>
            </a:r>
            <a:r>
              <a:rPr lang="es-ES" dirty="0"/>
              <a:t> has </a:t>
            </a:r>
            <a:r>
              <a:rPr lang="es-ES" dirty="0" err="1"/>
              <a:t>been</a:t>
            </a:r>
            <a:r>
              <a:rPr lang="es-ES" dirty="0"/>
              <a:t> </a:t>
            </a:r>
            <a:r>
              <a:rPr lang="es-ES" dirty="0" err="1"/>
              <a:t>around</a:t>
            </a:r>
            <a:r>
              <a:rPr lang="es-ES" dirty="0"/>
              <a:t> </a:t>
            </a:r>
            <a:r>
              <a:rPr lang="es-ES" dirty="0" err="1"/>
              <a:t>for</a:t>
            </a:r>
            <a:r>
              <a:rPr lang="es-ES" dirty="0"/>
              <a:t> </a:t>
            </a:r>
            <a:r>
              <a:rPr lang="es-ES" dirty="0" err="1"/>
              <a:t>centuries</a:t>
            </a:r>
            <a:r>
              <a:rPr lang="es-ES" dirty="0"/>
              <a:t> and </a:t>
            </a:r>
            <a:r>
              <a:rPr lang="es-ES" dirty="0" err="1"/>
              <a:t>still</a:t>
            </a:r>
            <a:r>
              <a:rPr lang="es-ES" dirty="0"/>
              <a:t> </a:t>
            </a:r>
            <a:r>
              <a:rPr lang="es-ES" dirty="0" err="1"/>
              <a:t>today</a:t>
            </a:r>
            <a:r>
              <a:rPr lang="es-ES" dirty="0"/>
              <a:t>, </a:t>
            </a:r>
            <a:r>
              <a:rPr lang="es-ES" dirty="0" err="1"/>
              <a:t>there</a:t>
            </a:r>
            <a:r>
              <a:rPr lang="es-ES" dirty="0"/>
              <a:t> </a:t>
            </a:r>
            <a:r>
              <a:rPr lang="es-ES" dirty="0" err="1"/>
              <a:t>isnt</a:t>
            </a:r>
            <a:r>
              <a:rPr lang="es-ES" dirty="0"/>
              <a:t> a </a:t>
            </a:r>
            <a:r>
              <a:rPr lang="es-ES" dirty="0" err="1"/>
              <a:t>common</a:t>
            </a:r>
            <a:r>
              <a:rPr lang="es-ES" dirty="0"/>
              <a:t> </a:t>
            </a:r>
            <a:r>
              <a:rPr lang="es-ES" dirty="0" err="1"/>
              <a:t>consensus</a:t>
            </a:r>
            <a:r>
              <a:rPr lang="es-ES" dirty="0"/>
              <a:t> </a:t>
            </a:r>
            <a:r>
              <a:rPr lang="es-ES" dirty="0" err="1"/>
              <a:t>on</a:t>
            </a:r>
            <a:r>
              <a:rPr lang="es-ES" dirty="0"/>
              <a:t> a </a:t>
            </a:r>
            <a:r>
              <a:rPr lang="es-ES" dirty="0" err="1"/>
              <a:t>clear</a:t>
            </a:r>
            <a:r>
              <a:rPr lang="es-ES" dirty="0"/>
              <a:t> </a:t>
            </a:r>
            <a:r>
              <a:rPr lang="es-ES" dirty="0" err="1"/>
              <a:t>definition</a:t>
            </a:r>
            <a:r>
              <a:rPr lang="es-ES" dirty="0"/>
              <a:t> of </a:t>
            </a:r>
            <a:r>
              <a:rPr lang="es-ES" dirty="0" err="1"/>
              <a:t>the</a:t>
            </a:r>
            <a:r>
              <a:rPr lang="es-ES" dirty="0"/>
              <a:t> </a:t>
            </a:r>
            <a:r>
              <a:rPr lang="es-ES" dirty="0" err="1"/>
              <a:t>term</a:t>
            </a:r>
            <a:r>
              <a:rPr lang="es-ES" dirty="0"/>
              <a:t> </a:t>
            </a:r>
            <a:r>
              <a:rPr lang="es-ES" dirty="0" err="1"/>
              <a:t>or</a:t>
            </a:r>
            <a:r>
              <a:rPr lang="es-ES" dirty="0"/>
              <a:t> </a:t>
            </a:r>
            <a:r>
              <a:rPr lang="es-ES" dirty="0" err="1"/>
              <a:t>its</a:t>
            </a:r>
            <a:r>
              <a:rPr lang="es-ES" dirty="0"/>
              <a:t> </a:t>
            </a:r>
            <a:r>
              <a:rPr lang="es-ES" dirty="0" err="1"/>
              <a:t>classifications</a:t>
            </a:r>
            <a:r>
              <a:rPr lang="es-ES" dirty="0"/>
              <a:t>. The </a:t>
            </a:r>
            <a:r>
              <a:rPr lang="es-ES" dirty="0" err="1"/>
              <a:t>term</a:t>
            </a:r>
            <a:r>
              <a:rPr lang="es-ES" dirty="0"/>
              <a:t> </a:t>
            </a:r>
            <a:r>
              <a:rPr lang="es-ES" dirty="0" err="1"/>
              <a:t>Eihnfulung</a:t>
            </a:r>
            <a:r>
              <a:rPr lang="es-ES" dirty="0"/>
              <a:t> </a:t>
            </a:r>
            <a:r>
              <a:rPr lang="es-ES" dirty="0" err="1"/>
              <a:t>is</a:t>
            </a:r>
            <a:r>
              <a:rPr lang="es-ES" dirty="0"/>
              <a:t> </a:t>
            </a:r>
            <a:r>
              <a:rPr lang="es-ES" dirty="0" err="1"/>
              <a:t>the</a:t>
            </a:r>
            <a:r>
              <a:rPr lang="es-ES" dirty="0"/>
              <a:t> </a:t>
            </a:r>
            <a:r>
              <a:rPr lang="es-ES" dirty="0" err="1"/>
              <a:t>first</a:t>
            </a:r>
            <a:r>
              <a:rPr lang="es-ES" dirty="0"/>
              <a:t> time a concept </a:t>
            </a:r>
            <a:r>
              <a:rPr lang="es-ES" dirty="0" err="1"/>
              <a:t>associated</a:t>
            </a:r>
            <a:r>
              <a:rPr lang="es-ES" dirty="0"/>
              <a:t> to </a:t>
            </a:r>
            <a:r>
              <a:rPr lang="es-ES" dirty="0" err="1"/>
              <a:t>empathy</a:t>
            </a:r>
            <a:r>
              <a:rPr lang="es-ES" dirty="0"/>
              <a:t> </a:t>
            </a:r>
            <a:r>
              <a:rPr lang="es-ES" dirty="0" err="1"/>
              <a:t>is</a:t>
            </a:r>
            <a:r>
              <a:rPr lang="es-ES" dirty="0"/>
              <a:t> </a:t>
            </a:r>
            <a:r>
              <a:rPr lang="es-ES" dirty="0" err="1"/>
              <a:t>defined</a:t>
            </a:r>
            <a:r>
              <a:rPr lang="es-ES" dirty="0"/>
              <a:t>, as “</a:t>
            </a:r>
            <a:r>
              <a:rPr lang="es-ES" dirty="0" err="1"/>
              <a:t>humans</a:t>
            </a:r>
            <a:r>
              <a:rPr lang="es-ES" dirty="0"/>
              <a:t> </a:t>
            </a:r>
            <a:r>
              <a:rPr lang="es-ES" dirty="0" err="1"/>
              <a:t>spontaneous</a:t>
            </a:r>
            <a:r>
              <a:rPr lang="es-ES" dirty="0"/>
              <a:t> </a:t>
            </a:r>
            <a:r>
              <a:rPr lang="es-ES" dirty="0" err="1"/>
              <a:t>projection</a:t>
            </a:r>
            <a:r>
              <a:rPr lang="es-ES" dirty="0"/>
              <a:t> of real </a:t>
            </a:r>
            <a:r>
              <a:rPr lang="es-ES" dirty="0" err="1"/>
              <a:t>psychic</a:t>
            </a:r>
            <a:r>
              <a:rPr lang="es-ES" dirty="0"/>
              <a:t> </a:t>
            </a:r>
            <a:r>
              <a:rPr lang="es-ES" dirty="0" err="1"/>
              <a:t>feeling</a:t>
            </a:r>
            <a:r>
              <a:rPr lang="es-ES" dirty="0"/>
              <a:t> </a:t>
            </a:r>
            <a:r>
              <a:rPr lang="es-ES" dirty="0" err="1"/>
              <a:t>into</a:t>
            </a:r>
            <a:r>
              <a:rPr lang="es-ES" dirty="0"/>
              <a:t> </a:t>
            </a:r>
            <a:r>
              <a:rPr lang="es-ES" dirty="0" err="1"/>
              <a:t>the</a:t>
            </a:r>
            <a:r>
              <a:rPr lang="es-ES" dirty="0"/>
              <a:t> </a:t>
            </a:r>
            <a:r>
              <a:rPr lang="es-ES" dirty="0" err="1"/>
              <a:t>people</a:t>
            </a:r>
            <a:r>
              <a:rPr lang="es-ES" dirty="0"/>
              <a:t> and Things </a:t>
            </a:r>
            <a:r>
              <a:rPr lang="es-ES" dirty="0" err="1"/>
              <a:t>they</a:t>
            </a:r>
            <a:r>
              <a:rPr lang="es-ES" dirty="0"/>
              <a:t> </a:t>
            </a:r>
            <a:r>
              <a:rPr lang="es-ES" dirty="0" err="1"/>
              <a:t>perceive</a:t>
            </a:r>
            <a:r>
              <a:rPr lang="es-ES" dirty="0"/>
              <a:t> (Robert </a:t>
            </a:r>
            <a:r>
              <a:rPr lang="es-ES" dirty="0" err="1"/>
              <a:t>Vischer</a:t>
            </a:r>
            <a:r>
              <a:rPr lang="es-ES" dirty="0"/>
              <a:t> 1873, </a:t>
            </a:r>
            <a:r>
              <a:rPr lang="es-ES" dirty="0" err="1"/>
              <a:t>cited</a:t>
            </a:r>
            <a:r>
              <a:rPr lang="es-ES" dirty="0"/>
              <a:t> in </a:t>
            </a:r>
            <a:r>
              <a:rPr lang="es-ES" dirty="0" err="1"/>
              <a:t>Listowel</a:t>
            </a:r>
            <a:r>
              <a:rPr lang="es-ES" dirty="0"/>
              <a:t> 1934).</a:t>
            </a:r>
            <a:r>
              <a:rPr lang="es-ES" dirty="0" err="1"/>
              <a:t>Later</a:t>
            </a:r>
            <a:r>
              <a:rPr lang="es-ES" dirty="0"/>
              <a:t> </a:t>
            </a:r>
            <a:r>
              <a:rPr lang="es-ES" dirty="0" err="1"/>
              <a:t>on</a:t>
            </a:r>
            <a:r>
              <a:rPr lang="es-ES" dirty="0"/>
              <a:t>, in 1909, </a:t>
            </a:r>
            <a:r>
              <a:rPr lang="es-ES" dirty="0" err="1"/>
              <a:t>Titchener</a:t>
            </a:r>
            <a:r>
              <a:rPr lang="es-ES" dirty="0"/>
              <a:t> </a:t>
            </a:r>
            <a:r>
              <a:rPr lang="es-ES" dirty="0" err="1"/>
              <a:t>coins</a:t>
            </a:r>
            <a:r>
              <a:rPr lang="es-ES" dirty="0"/>
              <a:t> </a:t>
            </a:r>
            <a:r>
              <a:rPr lang="es-ES" dirty="0" err="1"/>
              <a:t>the</a:t>
            </a:r>
            <a:r>
              <a:rPr lang="es-ES" dirty="0"/>
              <a:t> </a:t>
            </a:r>
            <a:r>
              <a:rPr lang="es-ES" dirty="0" err="1"/>
              <a:t>term</a:t>
            </a:r>
            <a:r>
              <a:rPr lang="es-ES" dirty="0"/>
              <a:t> </a:t>
            </a:r>
            <a:r>
              <a:rPr lang="es-ES" dirty="0" err="1"/>
              <a:t>Empathy</a:t>
            </a:r>
            <a:r>
              <a:rPr lang="es-ES" dirty="0"/>
              <a:t> </a:t>
            </a:r>
            <a:r>
              <a:rPr lang="es-ES" dirty="0" err="1"/>
              <a:t>from</a:t>
            </a:r>
            <a:r>
              <a:rPr lang="es-ES" dirty="0"/>
              <a:t> </a:t>
            </a:r>
            <a:r>
              <a:rPr lang="es-ES" dirty="0" err="1"/>
              <a:t>this</a:t>
            </a:r>
            <a:r>
              <a:rPr lang="es-ES" dirty="0"/>
              <a:t> original Word, as a “</a:t>
            </a:r>
            <a:r>
              <a:rPr lang="es-ES" dirty="0" err="1"/>
              <a:t>process</a:t>
            </a:r>
            <a:r>
              <a:rPr lang="es-ES" dirty="0"/>
              <a:t> of </a:t>
            </a:r>
            <a:r>
              <a:rPr lang="es-ES" dirty="0" err="1"/>
              <a:t>humanizing</a:t>
            </a:r>
            <a:r>
              <a:rPr lang="es-ES" dirty="0"/>
              <a:t> </a:t>
            </a:r>
            <a:r>
              <a:rPr lang="es-ES" dirty="0" err="1"/>
              <a:t>objects</a:t>
            </a:r>
            <a:r>
              <a:rPr lang="es-ES" dirty="0"/>
              <a:t>, Reading </a:t>
            </a:r>
            <a:r>
              <a:rPr lang="es-ES" dirty="0" err="1"/>
              <a:t>or</a:t>
            </a:r>
            <a:r>
              <a:rPr lang="es-ES" dirty="0"/>
              <a:t> </a:t>
            </a:r>
            <a:r>
              <a:rPr lang="es-ES" dirty="0" err="1"/>
              <a:t>feeling</a:t>
            </a:r>
            <a:r>
              <a:rPr lang="es-ES" dirty="0"/>
              <a:t> </a:t>
            </a:r>
            <a:r>
              <a:rPr lang="es-ES" dirty="0" err="1"/>
              <a:t>ourselves</a:t>
            </a:r>
            <a:r>
              <a:rPr lang="es-ES" dirty="0"/>
              <a:t> </a:t>
            </a:r>
            <a:r>
              <a:rPr lang="es-ES" dirty="0" err="1"/>
              <a:t>into</a:t>
            </a:r>
            <a:r>
              <a:rPr lang="es-ES" dirty="0"/>
              <a:t> </a:t>
            </a:r>
            <a:r>
              <a:rPr lang="es-ES" dirty="0" err="1"/>
              <a:t>them</a:t>
            </a:r>
            <a:r>
              <a:rPr lang="es-ES" dirty="0"/>
              <a:t>” </a:t>
            </a:r>
          </a:p>
          <a:p>
            <a:endParaRPr lang="en-US" dirty="0"/>
          </a:p>
          <a:p>
            <a:r>
              <a:rPr lang="en-US" dirty="0"/>
              <a:t>Then, we have the </a:t>
            </a:r>
            <a:r>
              <a:rPr lang="en-US" dirty="0" err="1"/>
              <a:t>understandeable</a:t>
            </a:r>
            <a:r>
              <a:rPr lang="en-US" dirty="0"/>
              <a:t> definition that Carl Rogers coins in 1975, for the term empathy, in the sense of being empathic. He later turns it into a process we will use in the next slides to define and set the context where empathy would be useful for strengthening online relationships, be it person – person or HCI (Human- Compute Interaction Based).</a:t>
            </a:r>
          </a:p>
          <a:p>
            <a:endParaRPr lang="en-US" dirty="0"/>
          </a:p>
          <a:p>
            <a:r>
              <a:rPr lang="en-US" dirty="0"/>
              <a:t>Another definition of the term is that given by Ickes, 1993, “an important </a:t>
            </a:r>
            <a:r>
              <a:rPr lang="en-US" dirty="0" err="1"/>
              <a:t>phenomenom</a:t>
            </a:r>
            <a:r>
              <a:rPr lang="en-US" dirty="0"/>
              <a:t> in interpersonal communication which refers to the ability of accurately inferring another person’s feeling and responding compassionately to another person’s distress”</a:t>
            </a:r>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15</a:t>
            </a:fld>
            <a:endParaRPr lang="en-US"/>
          </a:p>
        </p:txBody>
      </p:sp>
    </p:spTree>
    <p:extLst>
      <p:ext uri="{BB962C8B-B14F-4D97-AF65-F5344CB8AC3E}">
        <p14:creationId xmlns:p14="http://schemas.microsoft.com/office/powerpoint/2010/main" val="4047498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sz="1200" b="0" i="0" kern="1200" dirty="0">
                <a:solidFill>
                  <a:schemeClr val="tx1"/>
                </a:solidFill>
                <a:effectLst/>
                <a:latin typeface="+mn-lt"/>
                <a:ea typeface="+mn-ea"/>
                <a:cs typeface="+mn-cs"/>
              </a:rPr>
              <a:t> </a:t>
            </a:r>
            <a:r>
              <a:rPr lang="en" sz="1200" b="0" i="0" u="none" strike="noStrike" kern="1200" dirty="0">
                <a:solidFill>
                  <a:schemeClr val="tx1"/>
                </a:solidFill>
                <a:effectLst/>
                <a:latin typeface="+mn-lt"/>
                <a:ea typeface="+mn-ea"/>
                <a:cs typeface="+mn-cs"/>
                <a:hlinkClick r:id="rId3" tooltip="Hans Moravec"/>
              </a:rPr>
              <a:t>Hans Moravec</a:t>
            </a:r>
            <a:r>
              <a:rPr lang="en" sz="1200" b="0" i="0" kern="1200" dirty="0">
                <a:solidFill>
                  <a:schemeClr val="tx1"/>
                </a:solidFill>
                <a:effectLst/>
                <a:latin typeface="+mn-lt"/>
                <a:ea typeface="+mn-ea"/>
                <a:cs typeface="+mn-cs"/>
              </a:rPr>
              <a:t> believes that "robots in general will be quite emotional about being nice people".</a:t>
            </a:r>
            <a:r>
              <a:rPr lang="en" sz="1200" b="0" i="0" u="none" strike="noStrike" kern="1200" baseline="30000" dirty="0">
                <a:solidFill>
                  <a:schemeClr val="tx1"/>
                </a:solidFill>
                <a:effectLst/>
                <a:latin typeface="+mn-lt"/>
                <a:ea typeface="+mn-ea"/>
                <a:cs typeface="+mn-cs"/>
                <a:hlinkClick r:id="rId4"/>
              </a:rPr>
              <a:t>[66]</a:t>
            </a:r>
            <a:r>
              <a:rPr lang="en" sz="1200" b="0" i="0" kern="1200" dirty="0">
                <a:solidFill>
                  <a:schemeClr val="tx1"/>
                </a:solidFill>
                <a:effectLst/>
                <a:latin typeface="+mn-lt"/>
                <a:ea typeface="+mn-ea"/>
                <a:cs typeface="+mn-cs"/>
              </a:rPr>
              <a:t> Fear is a source of urgency. Empathy is a necessary component of good </a:t>
            </a:r>
            <a:r>
              <a:rPr lang="en" sz="1200" b="0" i="0" u="none" strike="noStrike" kern="1200" dirty="0">
                <a:solidFill>
                  <a:schemeClr val="tx1"/>
                </a:solidFill>
                <a:effectLst/>
                <a:latin typeface="+mn-lt"/>
                <a:ea typeface="+mn-ea"/>
                <a:cs typeface="+mn-cs"/>
                <a:hlinkClick r:id="rId5" tooltip="Human computer interaction"/>
              </a:rPr>
              <a:t>human computer interaction</a:t>
            </a:r>
            <a:r>
              <a:rPr lang="en" sz="1200" b="0" i="0" kern="1200" dirty="0">
                <a:solidFill>
                  <a:schemeClr val="tx1"/>
                </a:solidFill>
                <a:effectLst/>
                <a:latin typeface="+mn-lt"/>
                <a:ea typeface="+mn-ea"/>
                <a:cs typeface="+mn-cs"/>
              </a:rPr>
              <a:t>. He says robots "will try to please you in an apparently selfless manner because it will get a thrill out of this positive reinforcement. You can interpret this as a kind of love."</a:t>
            </a:r>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16</a:t>
            </a:fld>
            <a:endParaRPr lang="en-US"/>
          </a:p>
        </p:txBody>
      </p:sp>
    </p:spTree>
    <p:extLst>
      <p:ext uri="{BB962C8B-B14F-4D97-AF65-F5344CB8AC3E}">
        <p14:creationId xmlns:p14="http://schemas.microsoft.com/office/powerpoint/2010/main" val="12627802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sz="1200" b="0" i="0" kern="1200" dirty="0">
                <a:solidFill>
                  <a:schemeClr val="tx1"/>
                </a:solidFill>
                <a:effectLst/>
                <a:latin typeface="+mn-lt"/>
                <a:ea typeface="+mn-ea"/>
                <a:cs typeface="+mn-cs"/>
              </a:rPr>
              <a:t> </a:t>
            </a:r>
            <a:r>
              <a:rPr lang="en" sz="1200" b="0" i="0" u="none" strike="noStrike" kern="1200" dirty="0">
                <a:solidFill>
                  <a:schemeClr val="tx1"/>
                </a:solidFill>
                <a:effectLst/>
                <a:latin typeface="+mn-lt"/>
                <a:ea typeface="+mn-ea"/>
                <a:cs typeface="+mn-cs"/>
                <a:hlinkClick r:id="rId3" tooltip="Hans Moravec"/>
              </a:rPr>
              <a:t>Hans Moravec</a:t>
            </a:r>
            <a:r>
              <a:rPr lang="en" sz="1200" b="0" i="0" kern="1200" dirty="0">
                <a:solidFill>
                  <a:schemeClr val="tx1"/>
                </a:solidFill>
                <a:effectLst/>
                <a:latin typeface="+mn-lt"/>
                <a:ea typeface="+mn-ea"/>
                <a:cs typeface="+mn-cs"/>
              </a:rPr>
              <a:t> believes that "robots in general will be quite emotional about being nice people".</a:t>
            </a:r>
            <a:r>
              <a:rPr lang="en" sz="1200" b="0" i="0" u="none" strike="noStrike" kern="1200" baseline="30000" dirty="0">
                <a:solidFill>
                  <a:schemeClr val="tx1"/>
                </a:solidFill>
                <a:effectLst/>
                <a:latin typeface="+mn-lt"/>
                <a:ea typeface="+mn-ea"/>
                <a:cs typeface="+mn-cs"/>
                <a:hlinkClick r:id="rId4"/>
              </a:rPr>
              <a:t>[66]</a:t>
            </a:r>
            <a:r>
              <a:rPr lang="en" sz="1200" b="0" i="0" kern="1200" dirty="0">
                <a:solidFill>
                  <a:schemeClr val="tx1"/>
                </a:solidFill>
                <a:effectLst/>
                <a:latin typeface="+mn-lt"/>
                <a:ea typeface="+mn-ea"/>
                <a:cs typeface="+mn-cs"/>
              </a:rPr>
              <a:t> Fear is a source of urgency. Empathy is a necessary component of good </a:t>
            </a:r>
            <a:r>
              <a:rPr lang="en" sz="1200" b="0" i="0" u="none" strike="noStrike" kern="1200" dirty="0">
                <a:solidFill>
                  <a:schemeClr val="tx1"/>
                </a:solidFill>
                <a:effectLst/>
                <a:latin typeface="+mn-lt"/>
                <a:ea typeface="+mn-ea"/>
                <a:cs typeface="+mn-cs"/>
                <a:hlinkClick r:id="rId5" tooltip="Human computer interaction"/>
              </a:rPr>
              <a:t>human computer interaction</a:t>
            </a:r>
            <a:r>
              <a:rPr lang="en" sz="1200" b="0" i="0" kern="1200" dirty="0">
                <a:solidFill>
                  <a:schemeClr val="tx1"/>
                </a:solidFill>
                <a:effectLst/>
                <a:latin typeface="+mn-lt"/>
                <a:ea typeface="+mn-ea"/>
                <a:cs typeface="+mn-cs"/>
              </a:rPr>
              <a:t>. He says robots "will try to please you in an apparently selfless manner because it will get a thrill out of this positive reinforcement. You can interpret this as a kind of love."</a:t>
            </a:r>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17</a:t>
            </a:fld>
            <a:endParaRPr lang="en-US"/>
          </a:p>
        </p:txBody>
      </p:sp>
    </p:spTree>
    <p:extLst>
      <p:ext uri="{BB962C8B-B14F-4D97-AF65-F5344CB8AC3E}">
        <p14:creationId xmlns:p14="http://schemas.microsoft.com/office/powerpoint/2010/main" val="37388688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sz="1200" b="0" i="0" kern="1200" dirty="0">
                <a:solidFill>
                  <a:schemeClr val="tx1"/>
                </a:solidFill>
                <a:effectLst/>
                <a:latin typeface="+mn-lt"/>
                <a:ea typeface="+mn-ea"/>
                <a:cs typeface="+mn-cs"/>
              </a:rPr>
              <a:t> </a:t>
            </a:r>
            <a:r>
              <a:rPr lang="en" sz="1200" b="0" i="0" u="none" strike="noStrike" kern="1200" dirty="0">
                <a:solidFill>
                  <a:schemeClr val="tx1"/>
                </a:solidFill>
                <a:effectLst/>
                <a:latin typeface="+mn-lt"/>
                <a:ea typeface="+mn-ea"/>
                <a:cs typeface="+mn-cs"/>
                <a:hlinkClick r:id="rId3" tooltip="Hans Moravec"/>
              </a:rPr>
              <a:t>Hans Moravec</a:t>
            </a:r>
            <a:r>
              <a:rPr lang="en" sz="1200" b="0" i="0" kern="1200" dirty="0">
                <a:solidFill>
                  <a:schemeClr val="tx1"/>
                </a:solidFill>
                <a:effectLst/>
                <a:latin typeface="+mn-lt"/>
                <a:ea typeface="+mn-ea"/>
                <a:cs typeface="+mn-cs"/>
              </a:rPr>
              <a:t> believes that "robots in general will be quite emotional about being nice people".</a:t>
            </a:r>
            <a:r>
              <a:rPr lang="en" sz="1200" b="0" i="0" u="none" strike="noStrike" kern="1200" baseline="30000" dirty="0">
                <a:solidFill>
                  <a:schemeClr val="tx1"/>
                </a:solidFill>
                <a:effectLst/>
                <a:latin typeface="+mn-lt"/>
                <a:ea typeface="+mn-ea"/>
                <a:cs typeface="+mn-cs"/>
                <a:hlinkClick r:id="rId4"/>
              </a:rPr>
              <a:t>[66]</a:t>
            </a:r>
            <a:r>
              <a:rPr lang="en" sz="1200" b="0" i="0" kern="1200" dirty="0">
                <a:solidFill>
                  <a:schemeClr val="tx1"/>
                </a:solidFill>
                <a:effectLst/>
                <a:latin typeface="+mn-lt"/>
                <a:ea typeface="+mn-ea"/>
                <a:cs typeface="+mn-cs"/>
              </a:rPr>
              <a:t> Fear is a source of urgency. Empathy is a necessary component of good </a:t>
            </a:r>
            <a:r>
              <a:rPr lang="en" sz="1200" b="0" i="0" u="none" strike="noStrike" kern="1200" dirty="0">
                <a:solidFill>
                  <a:schemeClr val="tx1"/>
                </a:solidFill>
                <a:effectLst/>
                <a:latin typeface="+mn-lt"/>
                <a:ea typeface="+mn-ea"/>
                <a:cs typeface="+mn-cs"/>
                <a:hlinkClick r:id="rId5" tooltip="Human computer interaction"/>
              </a:rPr>
              <a:t>human computer interaction</a:t>
            </a:r>
            <a:r>
              <a:rPr lang="en" sz="1200" b="0" i="0" kern="1200" dirty="0">
                <a:solidFill>
                  <a:schemeClr val="tx1"/>
                </a:solidFill>
                <a:effectLst/>
                <a:latin typeface="+mn-lt"/>
                <a:ea typeface="+mn-ea"/>
                <a:cs typeface="+mn-cs"/>
              </a:rPr>
              <a:t>. He says robots "will try to please you in an apparently selfless manner because it will get a thrill out of this positive reinforcement. You can interpret this as a kind of love."</a:t>
            </a:r>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18</a:t>
            </a:fld>
            <a:endParaRPr lang="en-US" dirty="0"/>
          </a:p>
        </p:txBody>
      </p:sp>
    </p:spTree>
    <p:extLst>
      <p:ext uri="{BB962C8B-B14F-4D97-AF65-F5344CB8AC3E}">
        <p14:creationId xmlns:p14="http://schemas.microsoft.com/office/powerpoint/2010/main" val="26677895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sz="1200" b="0" i="0" kern="1200" dirty="0">
                <a:solidFill>
                  <a:schemeClr val="tx1"/>
                </a:solidFill>
                <a:effectLst/>
                <a:latin typeface="+mn-lt"/>
                <a:ea typeface="+mn-ea"/>
                <a:cs typeface="+mn-cs"/>
              </a:rPr>
              <a:t> </a:t>
            </a:r>
            <a:r>
              <a:rPr lang="en" sz="1200" b="0" i="0" u="none" strike="noStrike" kern="1200" dirty="0">
                <a:solidFill>
                  <a:schemeClr val="tx1"/>
                </a:solidFill>
                <a:effectLst/>
                <a:latin typeface="+mn-lt"/>
                <a:ea typeface="+mn-ea"/>
                <a:cs typeface="+mn-cs"/>
                <a:hlinkClick r:id="rId3" tooltip="Hans Moravec"/>
              </a:rPr>
              <a:t>Hans Moravec</a:t>
            </a:r>
            <a:r>
              <a:rPr lang="en" sz="1200" b="0" i="0" kern="1200" dirty="0">
                <a:solidFill>
                  <a:schemeClr val="tx1"/>
                </a:solidFill>
                <a:effectLst/>
                <a:latin typeface="+mn-lt"/>
                <a:ea typeface="+mn-ea"/>
                <a:cs typeface="+mn-cs"/>
              </a:rPr>
              <a:t> believes that "robots in general will be quite emotional about being nice people".</a:t>
            </a:r>
            <a:r>
              <a:rPr lang="en" sz="1200" b="0" i="0" u="none" strike="noStrike" kern="1200" baseline="30000" dirty="0">
                <a:solidFill>
                  <a:schemeClr val="tx1"/>
                </a:solidFill>
                <a:effectLst/>
                <a:latin typeface="+mn-lt"/>
                <a:ea typeface="+mn-ea"/>
                <a:cs typeface="+mn-cs"/>
                <a:hlinkClick r:id="rId4"/>
              </a:rPr>
              <a:t>[66]</a:t>
            </a:r>
            <a:r>
              <a:rPr lang="en" sz="1200" b="0" i="0" kern="1200" dirty="0">
                <a:solidFill>
                  <a:schemeClr val="tx1"/>
                </a:solidFill>
                <a:effectLst/>
                <a:latin typeface="+mn-lt"/>
                <a:ea typeface="+mn-ea"/>
                <a:cs typeface="+mn-cs"/>
              </a:rPr>
              <a:t> Fear is a source of urgency. Empathy is a necessary component of good </a:t>
            </a:r>
            <a:r>
              <a:rPr lang="en" sz="1200" b="0" i="0" u="none" strike="noStrike" kern="1200" dirty="0">
                <a:solidFill>
                  <a:schemeClr val="tx1"/>
                </a:solidFill>
                <a:effectLst/>
                <a:latin typeface="+mn-lt"/>
                <a:ea typeface="+mn-ea"/>
                <a:cs typeface="+mn-cs"/>
                <a:hlinkClick r:id="rId5" tooltip="Human computer interaction"/>
              </a:rPr>
              <a:t>human computer interaction</a:t>
            </a:r>
            <a:r>
              <a:rPr lang="en" sz="1200" b="0" i="0" kern="1200" dirty="0">
                <a:solidFill>
                  <a:schemeClr val="tx1"/>
                </a:solidFill>
                <a:effectLst/>
                <a:latin typeface="+mn-lt"/>
                <a:ea typeface="+mn-ea"/>
                <a:cs typeface="+mn-cs"/>
              </a:rPr>
              <a:t>. He says robots "will try to please you in an apparently selfless manner because it will get a thrill out of this positive reinforcement. You can interpret this as a kind of love."</a:t>
            </a:r>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19</a:t>
            </a:fld>
            <a:endParaRPr lang="en-US"/>
          </a:p>
        </p:txBody>
      </p:sp>
    </p:spTree>
    <p:extLst>
      <p:ext uri="{BB962C8B-B14F-4D97-AF65-F5344CB8AC3E}">
        <p14:creationId xmlns:p14="http://schemas.microsoft.com/office/powerpoint/2010/main" val="23711417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b="0" i="1" kern="1200" dirty="0">
                <a:solidFill>
                  <a:schemeClr val="tx1"/>
                </a:solidFill>
                <a:effectLst/>
                <a:latin typeface="+mn-lt"/>
                <a:ea typeface="+mn-ea"/>
                <a:cs typeface="+mn-cs"/>
              </a:rPr>
              <a:t>porque el innovador tiene como enemigos a todos aquéllos que han prosperado en la vieja situación y sólo como tibios defensores a los que pueden beneficiarse de la nueva </a:t>
            </a:r>
          </a:p>
          <a:p>
            <a:endParaRPr lang="es-ES" sz="1200" b="0" i="1" kern="1200" dirty="0">
              <a:solidFill>
                <a:schemeClr val="tx1"/>
              </a:solidFill>
              <a:effectLst/>
              <a:latin typeface="+mn-lt"/>
              <a:ea typeface="+mn-ea"/>
              <a:cs typeface="+mn-cs"/>
            </a:endParaRPr>
          </a:p>
          <a:p>
            <a:r>
              <a:rPr lang="es-ES" sz="1200" b="0" i="1" kern="1200" dirty="0">
                <a:solidFill>
                  <a:schemeClr val="tx1"/>
                </a:solidFill>
                <a:effectLst/>
                <a:latin typeface="+mn-lt"/>
                <a:ea typeface="+mn-ea"/>
                <a:cs typeface="+mn-cs"/>
              </a:rPr>
              <a:t>Vivimos una cuarta revolución, un momento en el que las nuevas tecnologías se encuentran entrelazadas con </a:t>
            </a:r>
            <a:r>
              <a:rPr lang="es-ES" sz="1200" b="0" i="1" kern="1200" dirty="0" err="1">
                <a:solidFill>
                  <a:schemeClr val="tx1"/>
                </a:solidFill>
                <a:effectLst/>
                <a:latin typeface="+mn-lt"/>
                <a:ea typeface="+mn-ea"/>
                <a:cs typeface="+mn-cs"/>
              </a:rPr>
              <a:t>nueStras</a:t>
            </a:r>
            <a:r>
              <a:rPr lang="es-ES" sz="1200" b="0" i="1" kern="1200" dirty="0">
                <a:solidFill>
                  <a:schemeClr val="tx1"/>
                </a:solidFill>
                <a:effectLst/>
                <a:latin typeface="+mn-lt"/>
                <a:ea typeface="+mn-ea"/>
                <a:cs typeface="+mn-cs"/>
              </a:rPr>
              <a:t> vidas y están presentes en todo lo que hacemos. </a:t>
            </a:r>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2</a:t>
            </a:fld>
            <a:endParaRPr lang="en-US" dirty="0"/>
          </a:p>
        </p:txBody>
      </p:sp>
    </p:spTree>
    <p:extLst>
      <p:ext uri="{BB962C8B-B14F-4D97-AF65-F5344CB8AC3E}">
        <p14:creationId xmlns:p14="http://schemas.microsoft.com/office/powerpoint/2010/main" val="42487523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Dependency</a:t>
            </a:r>
            <a:r>
              <a:rPr lang="es-ES" dirty="0"/>
              <a:t> </a:t>
            </a:r>
            <a:r>
              <a:rPr lang="es-ES" dirty="0" err="1"/>
              <a:t>on</a:t>
            </a:r>
            <a:r>
              <a:rPr lang="es-ES" dirty="0"/>
              <a:t> Technology can </a:t>
            </a:r>
            <a:r>
              <a:rPr lang="es-ES" dirty="0" err="1"/>
              <a:t>have</a:t>
            </a:r>
            <a:r>
              <a:rPr lang="es-ES" dirty="0"/>
              <a:t> </a:t>
            </a:r>
            <a:r>
              <a:rPr lang="es-ES" dirty="0" err="1"/>
              <a:t>anegative</a:t>
            </a:r>
            <a:r>
              <a:rPr lang="es-ES" dirty="0"/>
              <a:t> </a:t>
            </a:r>
            <a:r>
              <a:rPr lang="es-ES" dirty="0" err="1"/>
              <a:t>effect</a:t>
            </a:r>
            <a:r>
              <a:rPr lang="es-ES" dirty="0"/>
              <a:t> </a:t>
            </a:r>
            <a:r>
              <a:rPr lang="es-ES" dirty="0" err="1"/>
              <a:t>on</a:t>
            </a:r>
            <a:r>
              <a:rPr lang="es-ES" dirty="0"/>
              <a:t> </a:t>
            </a:r>
            <a:r>
              <a:rPr lang="es-ES" dirty="0" err="1"/>
              <a:t>our</a:t>
            </a:r>
            <a:r>
              <a:rPr lang="es-ES" dirty="0"/>
              <a:t> </a:t>
            </a:r>
            <a:r>
              <a:rPr lang="es-ES" dirty="0" err="1"/>
              <a:t>cognitive</a:t>
            </a:r>
            <a:r>
              <a:rPr lang="es-ES" dirty="0"/>
              <a:t> </a:t>
            </a:r>
            <a:r>
              <a:rPr lang="es-ES" dirty="0" err="1"/>
              <a:t>abilities</a:t>
            </a:r>
            <a:r>
              <a:rPr lang="es-ES" dirty="0"/>
              <a:t>, more </a:t>
            </a:r>
            <a:r>
              <a:rPr lang="es-ES" dirty="0" err="1"/>
              <a:t>specifically</a:t>
            </a:r>
            <a:r>
              <a:rPr lang="es-ES" dirty="0"/>
              <a:t> </a:t>
            </a:r>
            <a:r>
              <a:rPr lang="es-ES" dirty="0" err="1"/>
              <a:t>on</a:t>
            </a:r>
            <a:r>
              <a:rPr lang="es-ES" dirty="0"/>
              <a:t> </a:t>
            </a:r>
            <a:r>
              <a:rPr lang="es-ES" dirty="0" err="1"/>
              <a:t>the</a:t>
            </a:r>
            <a:r>
              <a:rPr lang="es-ES" dirty="0"/>
              <a:t> </a:t>
            </a:r>
            <a:r>
              <a:rPr lang="es-ES" dirty="0" err="1"/>
              <a:t>ability</a:t>
            </a:r>
            <a:r>
              <a:rPr lang="es-ES" dirty="0"/>
              <a:t> to </a:t>
            </a:r>
            <a:r>
              <a:rPr lang="es-ES" dirty="0" err="1"/>
              <a:t>think</a:t>
            </a:r>
            <a:r>
              <a:rPr lang="es-ES" dirty="0"/>
              <a:t> </a:t>
            </a:r>
            <a:r>
              <a:rPr lang="es-ES" dirty="0" err="1"/>
              <a:t>abstractly</a:t>
            </a:r>
            <a:r>
              <a:rPr lang="es-ES" dirty="0"/>
              <a:t>. </a:t>
            </a:r>
            <a:r>
              <a:rPr lang="es-ES" dirty="0" err="1"/>
              <a:t>Abstract</a:t>
            </a:r>
            <a:r>
              <a:rPr lang="es-ES" dirty="0"/>
              <a:t> </a:t>
            </a:r>
            <a:r>
              <a:rPr lang="es-ES" dirty="0" err="1"/>
              <a:t>thought</a:t>
            </a:r>
            <a:r>
              <a:rPr lang="es-ES" dirty="0"/>
              <a:t> </a:t>
            </a:r>
            <a:r>
              <a:rPr lang="es-ES" dirty="0" err="1"/>
              <a:t>is</a:t>
            </a:r>
            <a:r>
              <a:rPr lang="es-ES" dirty="0"/>
              <a:t> </a:t>
            </a:r>
            <a:r>
              <a:rPr lang="es-ES" dirty="0" err="1"/>
              <a:t>what</a:t>
            </a:r>
            <a:r>
              <a:rPr lang="es-ES" dirty="0"/>
              <a:t> </a:t>
            </a:r>
            <a:r>
              <a:rPr lang="es-ES" dirty="0" err="1"/>
              <a:t>humans</a:t>
            </a:r>
            <a:r>
              <a:rPr lang="es-ES" dirty="0"/>
              <a:t> </a:t>
            </a:r>
            <a:r>
              <a:rPr lang="es-ES" dirty="0" err="1"/>
              <a:t>put</a:t>
            </a:r>
            <a:r>
              <a:rPr lang="es-ES" dirty="0"/>
              <a:t> to </a:t>
            </a:r>
            <a:r>
              <a:rPr lang="es-ES" dirty="0" err="1"/>
              <a:t>work</a:t>
            </a:r>
            <a:r>
              <a:rPr lang="es-ES" dirty="0"/>
              <a:t> </a:t>
            </a:r>
            <a:r>
              <a:rPr lang="es-ES" dirty="0" err="1"/>
              <a:t>when</a:t>
            </a:r>
            <a:r>
              <a:rPr lang="es-ES" dirty="0"/>
              <a:t> </a:t>
            </a:r>
            <a:r>
              <a:rPr lang="es-ES" dirty="0" err="1"/>
              <a:t>we</a:t>
            </a:r>
            <a:r>
              <a:rPr lang="es-ES" dirty="0"/>
              <a:t> </a:t>
            </a:r>
            <a:r>
              <a:rPr lang="es-ES" dirty="0" err="1"/>
              <a:t>have</a:t>
            </a:r>
            <a:r>
              <a:rPr lang="es-ES" dirty="0"/>
              <a:t> a decisión to </a:t>
            </a:r>
            <a:r>
              <a:rPr lang="es-ES" dirty="0" err="1"/>
              <a:t>make</a:t>
            </a:r>
            <a:r>
              <a:rPr lang="es-ES" dirty="0"/>
              <a:t> </a:t>
            </a:r>
            <a:r>
              <a:rPr lang="es-ES" dirty="0" err="1"/>
              <a:t>which</a:t>
            </a:r>
            <a:r>
              <a:rPr lang="es-ES" dirty="0"/>
              <a:t> </a:t>
            </a:r>
            <a:r>
              <a:rPr lang="es-ES" dirty="0" err="1"/>
              <a:t>is</a:t>
            </a:r>
            <a:r>
              <a:rPr lang="es-ES" dirty="0"/>
              <a:t> </a:t>
            </a:r>
            <a:r>
              <a:rPr lang="es-ES" dirty="0" err="1"/>
              <a:t>dependent</a:t>
            </a:r>
            <a:r>
              <a:rPr lang="es-ES" dirty="0"/>
              <a:t> </a:t>
            </a:r>
            <a:r>
              <a:rPr lang="es-ES" dirty="0" err="1"/>
              <a:t>on</a:t>
            </a:r>
            <a:r>
              <a:rPr lang="es-ES" dirty="0"/>
              <a:t> </a:t>
            </a:r>
            <a:r>
              <a:rPr lang="es-ES" dirty="0" err="1"/>
              <a:t>many</a:t>
            </a:r>
            <a:r>
              <a:rPr lang="es-ES" dirty="0"/>
              <a:t> variables. </a:t>
            </a:r>
            <a:r>
              <a:rPr lang="es-ES" dirty="0" err="1"/>
              <a:t>It</a:t>
            </a:r>
            <a:r>
              <a:rPr lang="es-ES" dirty="0"/>
              <a:t> </a:t>
            </a:r>
            <a:r>
              <a:rPr lang="es-ES" dirty="0" err="1"/>
              <a:t>helps</a:t>
            </a:r>
            <a:r>
              <a:rPr lang="es-ES" dirty="0"/>
              <a:t> </a:t>
            </a:r>
            <a:r>
              <a:rPr lang="es-ES" dirty="0" err="1"/>
              <a:t>us</a:t>
            </a:r>
            <a:r>
              <a:rPr lang="es-ES" dirty="0"/>
              <a:t> </a:t>
            </a:r>
            <a:r>
              <a:rPr lang="es-ES" dirty="0" err="1"/>
              <a:t>reach</a:t>
            </a:r>
            <a:r>
              <a:rPr lang="es-ES" dirty="0"/>
              <a:t> a conclusión </a:t>
            </a:r>
            <a:r>
              <a:rPr lang="es-ES" dirty="0" err="1"/>
              <a:t>based</a:t>
            </a:r>
            <a:r>
              <a:rPr lang="es-ES" dirty="0"/>
              <a:t> </a:t>
            </a:r>
            <a:r>
              <a:rPr lang="es-ES" dirty="0" err="1"/>
              <a:t>on</a:t>
            </a:r>
            <a:r>
              <a:rPr lang="es-ES" dirty="0"/>
              <a:t> </a:t>
            </a:r>
            <a:r>
              <a:rPr lang="es-ES" dirty="0" err="1"/>
              <a:t>certain</a:t>
            </a:r>
            <a:r>
              <a:rPr lang="es-ES" dirty="0"/>
              <a:t> </a:t>
            </a:r>
            <a:r>
              <a:rPr lang="es-ES" dirty="0" err="1"/>
              <a:t>assumtions</a:t>
            </a:r>
            <a:r>
              <a:rPr lang="es-ES" dirty="0"/>
              <a:t> </a:t>
            </a:r>
            <a:r>
              <a:rPr lang="es-ES" dirty="0" err="1"/>
              <a:t>which</a:t>
            </a:r>
            <a:r>
              <a:rPr lang="es-ES" dirty="0"/>
              <a:t> </a:t>
            </a:r>
            <a:r>
              <a:rPr lang="es-ES" dirty="0" err="1"/>
              <a:t>might</a:t>
            </a:r>
            <a:r>
              <a:rPr lang="es-ES" dirty="0"/>
              <a:t> </a:t>
            </a:r>
            <a:r>
              <a:rPr lang="es-ES" dirty="0" err="1"/>
              <a:t>not</a:t>
            </a:r>
            <a:r>
              <a:rPr lang="es-ES" dirty="0"/>
              <a:t> be </a:t>
            </a:r>
            <a:r>
              <a:rPr lang="es-ES" dirty="0" err="1"/>
              <a:t>objective</a:t>
            </a:r>
            <a:r>
              <a:rPr lang="es-ES" dirty="0"/>
              <a:t> (</a:t>
            </a:r>
            <a:r>
              <a:rPr lang="es-ES" dirty="0" err="1"/>
              <a:t>such</a:t>
            </a:r>
            <a:r>
              <a:rPr lang="es-ES" dirty="0"/>
              <a:t> as </a:t>
            </a:r>
            <a:r>
              <a:rPr lang="es-ES" dirty="0" err="1"/>
              <a:t>experience</a:t>
            </a:r>
            <a:r>
              <a:rPr lang="es-ES" dirty="0"/>
              <a:t>), and </a:t>
            </a:r>
            <a:r>
              <a:rPr lang="es-ES" dirty="0" err="1"/>
              <a:t>also</a:t>
            </a:r>
            <a:r>
              <a:rPr lang="es-ES" dirty="0"/>
              <a:t> </a:t>
            </a:r>
            <a:r>
              <a:rPr lang="es-ES" dirty="0" err="1"/>
              <a:t>gives</a:t>
            </a:r>
            <a:r>
              <a:rPr lang="es-ES" dirty="0"/>
              <a:t> </a:t>
            </a:r>
            <a:r>
              <a:rPr lang="es-ES" dirty="0" err="1"/>
              <a:t>us</a:t>
            </a:r>
            <a:r>
              <a:rPr lang="es-ES" dirty="0"/>
              <a:t> </a:t>
            </a:r>
            <a:r>
              <a:rPr lang="es-ES" dirty="0" err="1"/>
              <a:t>the</a:t>
            </a:r>
            <a:r>
              <a:rPr lang="es-ES" dirty="0"/>
              <a:t> </a:t>
            </a:r>
            <a:r>
              <a:rPr lang="es-ES" dirty="0" err="1"/>
              <a:t>ability</a:t>
            </a:r>
            <a:r>
              <a:rPr lang="es-ES" dirty="0"/>
              <a:t> to </a:t>
            </a:r>
            <a:r>
              <a:rPr lang="es-ES" dirty="0" err="1"/>
              <a:t>think</a:t>
            </a:r>
            <a:r>
              <a:rPr lang="es-ES" dirty="0"/>
              <a:t> </a:t>
            </a:r>
            <a:r>
              <a:rPr lang="es-ES" dirty="0" err="1"/>
              <a:t>critically</a:t>
            </a:r>
            <a:r>
              <a:rPr lang="es-ES" dirty="0"/>
              <a:t>.</a:t>
            </a:r>
          </a:p>
          <a:p>
            <a:endParaRPr lang="es-ES" dirty="0"/>
          </a:p>
          <a:p>
            <a:r>
              <a:rPr lang="es-ES" dirty="0"/>
              <a:t>As </a:t>
            </a:r>
            <a:r>
              <a:rPr lang="es-ES" dirty="0" err="1"/>
              <a:t>we</a:t>
            </a:r>
            <a:r>
              <a:rPr lang="es-ES" dirty="0"/>
              <a:t> </a:t>
            </a:r>
            <a:r>
              <a:rPr lang="es-ES" dirty="0" err="1"/>
              <a:t>rely</a:t>
            </a:r>
            <a:r>
              <a:rPr lang="es-ES" dirty="0"/>
              <a:t> more and more </a:t>
            </a:r>
            <a:r>
              <a:rPr lang="es-ES" dirty="0" err="1"/>
              <a:t>on</a:t>
            </a:r>
            <a:r>
              <a:rPr lang="es-ES" dirty="0"/>
              <a:t> </a:t>
            </a:r>
            <a:r>
              <a:rPr lang="es-ES" dirty="0" err="1"/>
              <a:t>existing</a:t>
            </a:r>
            <a:r>
              <a:rPr lang="es-ES" dirty="0"/>
              <a:t> Technology, </a:t>
            </a:r>
            <a:r>
              <a:rPr lang="es-ES" dirty="0" err="1"/>
              <a:t>our</a:t>
            </a:r>
            <a:r>
              <a:rPr lang="es-ES" dirty="0"/>
              <a:t> </a:t>
            </a:r>
            <a:r>
              <a:rPr lang="es-ES" dirty="0" err="1"/>
              <a:t>willingness</a:t>
            </a:r>
            <a:r>
              <a:rPr lang="es-ES" dirty="0"/>
              <a:t> to </a:t>
            </a:r>
            <a:r>
              <a:rPr lang="es-ES" dirty="0" err="1"/>
              <a:t>delegate</a:t>
            </a:r>
            <a:r>
              <a:rPr lang="es-ES" dirty="0"/>
              <a:t> </a:t>
            </a:r>
            <a:r>
              <a:rPr lang="es-ES" dirty="0" err="1"/>
              <a:t>tasks</a:t>
            </a:r>
            <a:r>
              <a:rPr lang="es-ES" dirty="0"/>
              <a:t> </a:t>
            </a:r>
            <a:r>
              <a:rPr lang="es-ES" dirty="0" err="1"/>
              <a:t>will</a:t>
            </a:r>
            <a:r>
              <a:rPr lang="es-ES" dirty="0"/>
              <a:t> </a:t>
            </a:r>
            <a:r>
              <a:rPr lang="es-ES" dirty="0" err="1"/>
              <a:t>increase,at</a:t>
            </a:r>
            <a:r>
              <a:rPr lang="es-ES" dirty="0"/>
              <a:t> </a:t>
            </a:r>
            <a:r>
              <a:rPr lang="es-ES" dirty="0" err="1"/>
              <a:t>the</a:t>
            </a:r>
            <a:r>
              <a:rPr lang="es-ES" dirty="0"/>
              <a:t> </a:t>
            </a:r>
            <a:r>
              <a:rPr lang="es-ES" dirty="0" err="1"/>
              <a:t>same</a:t>
            </a:r>
            <a:r>
              <a:rPr lang="es-ES" dirty="0"/>
              <a:t> </a:t>
            </a:r>
            <a:r>
              <a:rPr lang="es-ES" dirty="0" err="1"/>
              <a:t>rate</a:t>
            </a:r>
            <a:r>
              <a:rPr lang="es-ES" dirty="0"/>
              <a:t> </a:t>
            </a:r>
            <a:r>
              <a:rPr lang="es-ES" dirty="0" err="1"/>
              <a:t>that</a:t>
            </a:r>
            <a:r>
              <a:rPr lang="es-ES" dirty="0"/>
              <a:t> trust </a:t>
            </a:r>
            <a:r>
              <a:rPr lang="es-ES" dirty="0" err="1"/>
              <a:t>increases</a:t>
            </a:r>
            <a:r>
              <a:rPr lang="es-ES" dirty="0"/>
              <a:t>.</a:t>
            </a:r>
          </a:p>
        </p:txBody>
      </p:sp>
      <p:sp>
        <p:nvSpPr>
          <p:cNvPr id="4" name="Slide Number Placeholder 3"/>
          <p:cNvSpPr>
            <a:spLocks noGrp="1"/>
          </p:cNvSpPr>
          <p:nvPr>
            <p:ph type="sldNum" sz="quarter" idx="5"/>
          </p:nvPr>
        </p:nvSpPr>
        <p:spPr/>
        <p:txBody>
          <a:bodyPr/>
          <a:lstStyle/>
          <a:p>
            <a:fld id="{570EF173-70C9-4928-91B4-592A08AAB7D8}" type="slidenum">
              <a:rPr lang="en-US" smtClean="0"/>
              <a:t>20</a:t>
            </a:fld>
            <a:endParaRPr lang="en-US"/>
          </a:p>
        </p:txBody>
      </p:sp>
    </p:spTree>
    <p:extLst>
      <p:ext uri="{BB962C8B-B14F-4D97-AF65-F5344CB8AC3E}">
        <p14:creationId xmlns:p14="http://schemas.microsoft.com/office/powerpoint/2010/main" val="27923779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Dependency</a:t>
            </a:r>
            <a:r>
              <a:rPr lang="es-ES" dirty="0"/>
              <a:t> </a:t>
            </a:r>
            <a:r>
              <a:rPr lang="es-ES" dirty="0" err="1"/>
              <a:t>on</a:t>
            </a:r>
            <a:r>
              <a:rPr lang="es-ES" dirty="0"/>
              <a:t> Technology can </a:t>
            </a:r>
            <a:r>
              <a:rPr lang="es-ES" dirty="0" err="1"/>
              <a:t>have</a:t>
            </a:r>
            <a:r>
              <a:rPr lang="es-ES" dirty="0"/>
              <a:t> </a:t>
            </a:r>
            <a:r>
              <a:rPr lang="es-ES" dirty="0" err="1"/>
              <a:t>anegative</a:t>
            </a:r>
            <a:r>
              <a:rPr lang="es-ES" dirty="0"/>
              <a:t> </a:t>
            </a:r>
            <a:r>
              <a:rPr lang="es-ES" dirty="0" err="1"/>
              <a:t>effect</a:t>
            </a:r>
            <a:r>
              <a:rPr lang="es-ES" dirty="0"/>
              <a:t> </a:t>
            </a:r>
            <a:r>
              <a:rPr lang="es-ES" dirty="0" err="1"/>
              <a:t>on</a:t>
            </a:r>
            <a:r>
              <a:rPr lang="es-ES" dirty="0"/>
              <a:t> </a:t>
            </a:r>
            <a:r>
              <a:rPr lang="es-ES" dirty="0" err="1"/>
              <a:t>our</a:t>
            </a:r>
            <a:r>
              <a:rPr lang="es-ES" dirty="0"/>
              <a:t> </a:t>
            </a:r>
            <a:r>
              <a:rPr lang="es-ES" dirty="0" err="1"/>
              <a:t>cognitive</a:t>
            </a:r>
            <a:r>
              <a:rPr lang="es-ES" dirty="0"/>
              <a:t> </a:t>
            </a:r>
            <a:r>
              <a:rPr lang="es-ES" dirty="0" err="1"/>
              <a:t>abilities</a:t>
            </a:r>
            <a:r>
              <a:rPr lang="es-ES" dirty="0"/>
              <a:t>, more </a:t>
            </a:r>
            <a:r>
              <a:rPr lang="es-ES" dirty="0" err="1"/>
              <a:t>specifically</a:t>
            </a:r>
            <a:r>
              <a:rPr lang="es-ES" dirty="0"/>
              <a:t> </a:t>
            </a:r>
            <a:r>
              <a:rPr lang="es-ES" dirty="0" err="1"/>
              <a:t>on</a:t>
            </a:r>
            <a:r>
              <a:rPr lang="es-ES" dirty="0"/>
              <a:t> </a:t>
            </a:r>
            <a:r>
              <a:rPr lang="es-ES" dirty="0" err="1"/>
              <a:t>the</a:t>
            </a:r>
            <a:r>
              <a:rPr lang="es-ES" dirty="0"/>
              <a:t> </a:t>
            </a:r>
            <a:r>
              <a:rPr lang="es-ES" dirty="0" err="1"/>
              <a:t>ability</a:t>
            </a:r>
            <a:r>
              <a:rPr lang="es-ES" dirty="0"/>
              <a:t> to </a:t>
            </a:r>
            <a:r>
              <a:rPr lang="es-ES" dirty="0" err="1"/>
              <a:t>think</a:t>
            </a:r>
            <a:r>
              <a:rPr lang="es-ES" dirty="0"/>
              <a:t> </a:t>
            </a:r>
            <a:r>
              <a:rPr lang="es-ES" dirty="0" err="1"/>
              <a:t>abstractly</a:t>
            </a:r>
            <a:r>
              <a:rPr lang="es-ES" dirty="0"/>
              <a:t>. </a:t>
            </a:r>
            <a:r>
              <a:rPr lang="es-ES" dirty="0" err="1"/>
              <a:t>Abstract</a:t>
            </a:r>
            <a:r>
              <a:rPr lang="es-ES" dirty="0"/>
              <a:t> </a:t>
            </a:r>
            <a:r>
              <a:rPr lang="es-ES" dirty="0" err="1"/>
              <a:t>thought</a:t>
            </a:r>
            <a:r>
              <a:rPr lang="es-ES" dirty="0"/>
              <a:t> </a:t>
            </a:r>
            <a:r>
              <a:rPr lang="es-ES" dirty="0" err="1"/>
              <a:t>is</a:t>
            </a:r>
            <a:r>
              <a:rPr lang="es-ES" dirty="0"/>
              <a:t> </a:t>
            </a:r>
            <a:r>
              <a:rPr lang="es-ES" dirty="0" err="1"/>
              <a:t>what</a:t>
            </a:r>
            <a:r>
              <a:rPr lang="es-ES" dirty="0"/>
              <a:t> </a:t>
            </a:r>
            <a:r>
              <a:rPr lang="es-ES" dirty="0" err="1"/>
              <a:t>humans</a:t>
            </a:r>
            <a:r>
              <a:rPr lang="es-ES" dirty="0"/>
              <a:t> </a:t>
            </a:r>
            <a:r>
              <a:rPr lang="es-ES" dirty="0" err="1"/>
              <a:t>put</a:t>
            </a:r>
            <a:r>
              <a:rPr lang="es-ES" dirty="0"/>
              <a:t> to </a:t>
            </a:r>
            <a:r>
              <a:rPr lang="es-ES" dirty="0" err="1"/>
              <a:t>work</a:t>
            </a:r>
            <a:r>
              <a:rPr lang="es-ES" dirty="0"/>
              <a:t> </a:t>
            </a:r>
            <a:r>
              <a:rPr lang="es-ES" dirty="0" err="1"/>
              <a:t>when</a:t>
            </a:r>
            <a:r>
              <a:rPr lang="es-ES" dirty="0"/>
              <a:t> </a:t>
            </a:r>
            <a:r>
              <a:rPr lang="es-ES" dirty="0" err="1"/>
              <a:t>we</a:t>
            </a:r>
            <a:r>
              <a:rPr lang="es-ES" dirty="0"/>
              <a:t> </a:t>
            </a:r>
            <a:r>
              <a:rPr lang="es-ES" dirty="0" err="1"/>
              <a:t>have</a:t>
            </a:r>
            <a:r>
              <a:rPr lang="es-ES" dirty="0"/>
              <a:t> a decisión to </a:t>
            </a:r>
            <a:r>
              <a:rPr lang="es-ES" dirty="0" err="1"/>
              <a:t>make</a:t>
            </a:r>
            <a:r>
              <a:rPr lang="es-ES" dirty="0"/>
              <a:t> </a:t>
            </a:r>
            <a:r>
              <a:rPr lang="es-ES" dirty="0" err="1"/>
              <a:t>which</a:t>
            </a:r>
            <a:r>
              <a:rPr lang="es-ES" dirty="0"/>
              <a:t> </a:t>
            </a:r>
            <a:r>
              <a:rPr lang="es-ES" dirty="0" err="1"/>
              <a:t>is</a:t>
            </a:r>
            <a:r>
              <a:rPr lang="es-ES" dirty="0"/>
              <a:t> </a:t>
            </a:r>
            <a:r>
              <a:rPr lang="es-ES" dirty="0" err="1"/>
              <a:t>dependent</a:t>
            </a:r>
            <a:r>
              <a:rPr lang="es-ES" dirty="0"/>
              <a:t> </a:t>
            </a:r>
            <a:r>
              <a:rPr lang="es-ES" dirty="0" err="1"/>
              <a:t>on</a:t>
            </a:r>
            <a:r>
              <a:rPr lang="es-ES" dirty="0"/>
              <a:t> </a:t>
            </a:r>
            <a:r>
              <a:rPr lang="es-ES" dirty="0" err="1"/>
              <a:t>many</a:t>
            </a:r>
            <a:r>
              <a:rPr lang="es-ES" dirty="0"/>
              <a:t> variables. </a:t>
            </a:r>
            <a:r>
              <a:rPr lang="es-ES" dirty="0" err="1"/>
              <a:t>It</a:t>
            </a:r>
            <a:r>
              <a:rPr lang="es-ES" dirty="0"/>
              <a:t> </a:t>
            </a:r>
            <a:r>
              <a:rPr lang="es-ES" dirty="0" err="1"/>
              <a:t>helps</a:t>
            </a:r>
            <a:r>
              <a:rPr lang="es-ES" dirty="0"/>
              <a:t> </a:t>
            </a:r>
            <a:r>
              <a:rPr lang="es-ES" dirty="0" err="1"/>
              <a:t>us</a:t>
            </a:r>
            <a:r>
              <a:rPr lang="es-ES" dirty="0"/>
              <a:t> </a:t>
            </a:r>
            <a:r>
              <a:rPr lang="es-ES" dirty="0" err="1"/>
              <a:t>reach</a:t>
            </a:r>
            <a:r>
              <a:rPr lang="es-ES" dirty="0"/>
              <a:t> a conclusión </a:t>
            </a:r>
            <a:r>
              <a:rPr lang="es-ES" dirty="0" err="1"/>
              <a:t>based</a:t>
            </a:r>
            <a:r>
              <a:rPr lang="es-ES" dirty="0"/>
              <a:t> </a:t>
            </a:r>
            <a:r>
              <a:rPr lang="es-ES" dirty="0" err="1"/>
              <a:t>on</a:t>
            </a:r>
            <a:r>
              <a:rPr lang="es-ES" dirty="0"/>
              <a:t> </a:t>
            </a:r>
            <a:r>
              <a:rPr lang="es-ES" dirty="0" err="1"/>
              <a:t>certain</a:t>
            </a:r>
            <a:r>
              <a:rPr lang="es-ES" dirty="0"/>
              <a:t> </a:t>
            </a:r>
            <a:r>
              <a:rPr lang="es-ES" dirty="0" err="1"/>
              <a:t>assumtions</a:t>
            </a:r>
            <a:r>
              <a:rPr lang="es-ES" dirty="0"/>
              <a:t> </a:t>
            </a:r>
            <a:r>
              <a:rPr lang="es-ES" dirty="0" err="1"/>
              <a:t>which</a:t>
            </a:r>
            <a:r>
              <a:rPr lang="es-ES" dirty="0"/>
              <a:t> </a:t>
            </a:r>
            <a:r>
              <a:rPr lang="es-ES" dirty="0" err="1"/>
              <a:t>might</a:t>
            </a:r>
            <a:r>
              <a:rPr lang="es-ES" dirty="0"/>
              <a:t> </a:t>
            </a:r>
            <a:r>
              <a:rPr lang="es-ES" dirty="0" err="1"/>
              <a:t>not</a:t>
            </a:r>
            <a:r>
              <a:rPr lang="es-ES" dirty="0"/>
              <a:t> be </a:t>
            </a:r>
            <a:r>
              <a:rPr lang="es-ES" dirty="0" err="1"/>
              <a:t>objective</a:t>
            </a:r>
            <a:r>
              <a:rPr lang="es-ES" dirty="0"/>
              <a:t> (</a:t>
            </a:r>
            <a:r>
              <a:rPr lang="es-ES" dirty="0" err="1"/>
              <a:t>such</a:t>
            </a:r>
            <a:r>
              <a:rPr lang="es-ES" dirty="0"/>
              <a:t> as </a:t>
            </a:r>
            <a:r>
              <a:rPr lang="es-ES" dirty="0" err="1"/>
              <a:t>experience</a:t>
            </a:r>
            <a:r>
              <a:rPr lang="es-ES" dirty="0"/>
              <a:t>), and </a:t>
            </a:r>
            <a:r>
              <a:rPr lang="es-ES" dirty="0" err="1"/>
              <a:t>also</a:t>
            </a:r>
            <a:r>
              <a:rPr lang="es-ES" dirty="0"/>
              <a:t> </a:t>
            </a:r>
            <a:r>
              <a:rPr lang="es-ES" dirty="0" err="1"/>
              <a:t>gives</a:t>
            </a:r>
            <a:r>
              <a:rPr lang="es-ES" dirty="0"/>
              <a:t> </a:t>
            </a:r>
            <a:r>
              <a:rPr lang="es-ES" dirty="0" err="1"/>
              <a:t>us</a:t>
            </a:r>
            <a:r>
              <a:rPr lang="es-ES" dirty="0"/>
              <a:t> </a:t>
            </a:r>
            <a:r>
              <a:rPr lang="es-ES" dirty="0" err="1"/>
              <a:t>the</a:t>
            </a:r>
            <a:r>
              <a:rPr lang="es-ES" dirty="0"/>
              <a:t> </a:t>
            </a:r>
            <a:r>
              <a:rPr lang="es-ES" dirty="0" err="1"/>
              <a:t>ability</a:t>
            </a:r>
            <a:r>
              <a:rPr lang="es-ES" dirty="0"/>
              <a:t> to </a:t>
            </a:r>
            <a:r>
              <a:rPr lang="es-ES" dirty="0" err="1"/>
              <a:t>think</a:t>
            </a:r>
            <a:r>
              <a:rPr lang="es-ES" dirty="0"/>
              <a:t> </a:t>
            </a:r>
            <a:r>
              <a:rPr lang="es-ES" dirty="0" err="1"/>
              <a:t>critically</a:t>
            </a:r>
            <a:r>
              <a:rPr lang="es-ES" dirty="0"/>
              <a:t>.</a:t>
            </a:r>
          </a:p>
          <a:p>
            <a:endParaRPr lang="es-ES" dirty="0"/>
          </a:p>
          <a:p>
            <a:r>
              <a:rPr lang="es-ES" dirty="0"/>
              <a:t>As </a:t>
            </a:r>
            <a:r>
              <a:rPr lang="es-ES" dirty="0" err="1"/>
              <a:t>we</a:t>
            </a:r>
            <a:r>
              <a:rPr lang="es-ES" dirty="0"/>
              <a:t> </a:t>
            </a:r>
            <a:r>
              <a:rPr lang="es-ES" dirty="0" err="1"/>
              <a:t>rely</a:t>
            </a:r>
            <a:r>
              <a:rPr lang="es-ES" dirty="0"/>
              <a:t> more and more </a:t>
            </a:r>
            <a:r>
              <a:rPr lang="es-ES" dirty="0" err="1"/>
              <a:t>on</a:t>
            </a:r>
            <a:r>
              <a:rPr lang="es-ES" dirty="0"/>
              <a:t> </a:t>
            </a:r>
            <a:r>
              <a:rPr lang="es-ES" dirty="0" err="1"/>
              <a:t>existing</a:t>
            </a:r>
            <a:r>
              <a:rPr lang="es-ES" dirty="0"/>
              <a:t> Technology, </a:t>
            </a:r>
            <a:r>
              <a:rPr lang="es-ES" dirty="0" err="1"/>
              <a:t>our</a:t>
            </a:r>
            <a:r>
              <a:rPr lang="es-ES" dirty="0"/>
              <a:t> </a:t>
            </a:r>
            <a:r>
              <a:rPr lang="es-ES" dirty="0" err="1"/>
              <a:t>willingness</a:t>
            </a:r>
            <a:r>
              <a:rPr lang="es-ES" dirty="0"/>
              <a:t> to </a:t>
            </a:r>
            <a:r>
              <a:rPr lang="es-ES" dirty="0" err="1"/>
              <a:t>delegate</a:t>
            </a:r>
            <a:r>
              <a:rPr lang="es-ES" dirty="0"/>
              <a:t> </a:t>
            </a:r>
            <a:r>
              <a:rPr lang="es-ES" dirty="0" err="1"/>
              <a:t>tasks</a:t>
            </a:r>
            <a:r>
              <a:rPr lang="es-ES" dirty="0"/>
              <a:t> </a:t>
            </a:r>
            <a:r>
              <a:rPr lang="es-ES" dirty="0" err="1"/>
              <a:t>will</a:t>
            </a:r>
            <a:r>
              <a:rPr lang="es-ES" dirty="0"/>
              <a:t> </a:t>
            </a:r>
            <a:r>
              <a:rPr lang="es-ES" dirty="0" err="1"/>
              <a:t>increase,at</a:t>
            </a:r>
            <a:r>
              <a:rPr lang="es-ES" dirty="0"/>
              <a:t> </a:t>
            </a:r>
            <a:r>
              <a:rPr lang="es-ES" dirty="0" err="1"/>
              <a:t>the</a:t>
            </a:r>
            <a:r>
              <a:rPr lang="es-ES" dirty="0"/>
              <a:t> </a:t>
            </a:r>
            <a:r>
              <a:rPr lang="es-ES" dirty="0" err="1"/>
              <a:t>same</a:t>
            </a:r>
            <a:r>
              <a:rPr lang="es-ES" dirty="0"/>
              <a:t> </a:t>
            </a:r>
            <a:r>
              <a:rPr lang="es-ES" dirty="0" err="1"/>
              <a:t>rate</a:t>
            </a:r>
            <a:r>
              <a:rPr lang="es-ES" dirty="0"/>
              <a:t> </a:t>
            </a:r>
            <a:r>
              <a:rPr lang="es-ES" dirty="0" err="1"/>
              <a:t>that</a:t>
            </a:r>
            <a:r>
              <a:rPr lang="es-ES" dirty="0"/>
              <a:t> trust </a:t>
            </a:r>
            <a:r>
              <a:rPr lang="es-ES" dirty="0" err="1"/>
              <a:t>increases</a:t>
            </a:r>
            <a:r>
              <a:rPr lang="es-ES" dirty="0"/>
              <a:t>.</a:t>
            </a:r>
          </a:p>
        </p:txBody>
      </p:sp>
      <p:sp>
        <p:nvSpPr>
          <p:cNvPr id="4" name="Slide Number Placeholder 3"/>
          <p:cNvSpPr>
            <a:spLocks noGrp="1"/>
          </p:cNvSpPr>
          <p:nvPr>
            <p:ph type="sldNum" sz="quarter" idx="5"/>
          </p:nvPr>
        </p:nvSpPr>
        <p:spPr/>
        <p:txBody>
          <a:bodyPr/>
          <a:lstStyle/>
          <a:p>
            <a:fld id="{570EF173-70C9-4928-91B4-592A08AAB7D8}" type="slidenum">
              <a:rPr lang="en-US" smtClean="0"/>
              <a:t>21</a:t>
            </a:fld>
            <a:endParaRPr lang="en-US"/>
          </a:p>
        </p:txBody>
      </p:sp>
    </p:spTree>
    <p:extLst>
      <p:ext uri="{BB962C8B-B14F-4D97-AF65-F5344CB8AC3E}">
        <p14:creationId xmlns:p14="http://schemas.microsoft.com/office/powerpoint/2010/main" val="12597687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Dependency</a:t>
            </a:r>
            <a:r>
              <a:rPr lang="es-ES" dirty="0"/>
              <a:t> </a:t>
            </a:r>
            <a:r>
              <a:rPr lang="es-ES" dirty="0" err="1"/>
              <a:t>on</a:t>
            </a:r>
            <a:r>
              <a:rPr lang="es-ES" dirty="0"/>
              <a:t> Technology can </a:t>
            </a:r>
            <a:r>
              <a:rPr lang="es-ES" dirty="0" err="1"/>
              <a:t>have</a:t>
            </a:r>
            <a:r>
              <a:rPr lang="es-ES" dirty="0"/>
              <a:t> </a:t>
            </a:r>
            <a:r>
              <a:rPr lang="es-ES" dirty="0" err="1"/>
              <a:t>anegative</a:t>
            </a:r>
            <a:r>
              <a:rPr lang="es-ES" dirty="0"/>
              <a:t> </a:t>
            </a:r>
            <a:r>
              <a:rPr lang="es-ES" dirty="0" err="1"/>
              <a:t>effect</a:t>
            </a:r>
            <a:r>
              <a:rPr lang="es-ES" dirty="0"/>
              <a:t> </a:t>
            </a:r>
            <a:r>
              <a:rPr lang="es-ES" dirty="0" err="1"/>
              <a:t>on</a:t>
            </a:r>
            <a:r>
              <a:rPr lang="es-ES" dirty="0"/>
              <a:t> </a:t>
            </a:r>
            <a:r>
              <a:rPr lang="es-ES" dirty="0" err="1"/>
              <a:t>our</a:t>
            </a:r>
            <a:r>
              <a:rPr lang="es-ES" dirty="0"/>
              <a:t> </a:t>
            </a:r>
            <a:r>
              <a:rPr lang="es-ES" dirty="0" err="1"/>
              <a:t>cognitive</a:t>
            </a:r>
            <a:r>
              <a:rPr lang="es-ES" dirty="0"/>
              <a:t> </a:t>
            </a:r>
            <a:r>
              <a:rPr lang="es-ES" dirty="0" err="1"/>
              <a:t>abilities</a:t>
            </a:r>
            <a:r>
              <a:rPr lang="es-ES" dirty="0"/>
              <a:t>, more </a:t>
            </a:r>
            <a:r>
              <a:rPr lang="es-ES" dirty="0" err="1"/>
              <a:t>specifically</a:t>
            </a:r>
            <a:r>
              <a:rPr lang="es-ES" dirty="0"/>
              <a:t> </a:t>
            </a:r>
            <a:r>
              <a:rPr lang="es-ES" dirty="0" err="1"/>
              <a:t>on</a:t>
            </a:r>
            <a:r>
              <a:rPr lang="es-ES" dirty="0"/>
              <a:t> </a:t>
            </a:r>
            <a:r>
              <a:rPr lang="es-ES" dirty="0" err="1"/>
              <a:t>the</a:t>
            </a:r>
            <a:r>
              <a:rPr lang="es-ES" dirty="0"/>
              <a:t> </a:t>
            </a:r>
            <a:r>
              <a:rPr lang="es-ES" dirty="0" err="1"/>
              <a:t>ability</a:t>
            </a:r>
            <a:r>
              <a:rPr lang="es-ES" dirty="0"/>
              <a:t> to </a:t>
            </a:r>
            <a:r>
              <a:rPr lang="es-ES" dirty="0" err="1"/>
              <a:t>think</a:t>
            </a:r>
            <a:r>
              <a:rPr lang="es-ES" dirty="0"/>
              <a:t> </a:t>
            </a:r>
            <a:r>
              <a:rPr lang="es-ES" dirty="0" err="1"/>
              <a:t>abstractly</a:t>
            </a:r>
            <a:r>
              <a:rPr lang="es-ES" dirty="0"/>
              <a:t>. </a:t>
            </a:r>
            <a:r>
              <a:rPr lang="es-ES" dirty="0" err="1"/>
              <a:t>Abstract</a:t>
            </a:r>
            <a:r>
              <a:rPr lang="es-ES" dirty="0"/>
              <a:t> </a:t>
            </a:r>
            <a:r>
              <a:rPr lang="es-ES" dirty="0" err="1"/>
              <a:t>thought</a:t>
            </a:r>
            <a:r>
              <a:rPr lang="es-ES" dirty="0"/>
              <a:t> </a:t>
            </a:r>
            <a:r>
              <a:rPr lang="es-ES" dirty="0" err="1"/>
              <a:t>is</a:t>
            </a:r>
            <a:r>
              <a:rPr lang="es-ES" dirty="0"/>
              <a:t> </a:t>
            </a:r>
            <a:r>
              <a:rPr lang="es-ES" dirty="0" err="1"/>
              <a:t>what</a:t>
            </a:r>
            <a:r>
              <a:rPr lang="es-ES" dirty="0"/>
              <a:t> </a:t>
            </a:r>
            <a:r>
              <a:rPr lang="es-ES" dirty="0" err="1"/>
              <a:t>humans</a:t>
            </a:r>
            <a:r>
              <a:rPr lang="es-ES" dirty="0"/>
              <a:t> </a:t>
            </a:r>
            <a:r>
              <a:rPr lang="es-ES" dirty="0" err="1"/>
              <a:t>put</a:t>
            </a:r>
            <a:r>
              <a:rPr lang="es-ES" dirty="0"/>
              <a:t> to </a:t>
            </a:r>
            <a:r>
              <a:rPr lang="es-ES" dirty="0" err="1"/>
              <a:t>work</a:t>
            </a:r>
            <a:r>
              <a:rPr lang="es-ES" dirty="0"/>
              <a:t> </a:t>
            </a:r>
            <a:r>
              <a:rPr lang="es-ES" dirty="0" err="1"/>
              <a:t>when</a:t>
            </a:r>
            <a:r>
              <a:rPr lang="es-ES" dirty="0"/>
              <a:t> </a:t>
            </a:r>
            <a:r>
              <a:rPr lang="es-ES" dirty="0" err="1"/>
              <a:t>we</a:t>
            </a:r>
            <a:r>
              <a:rPr lang="es-ES" dirty="0"/>
              <a:t> </a:t>
            </a:r>
            <a:r>
              <a:rPr lang="es-ES" dirty="0" err="1"/>
              <a:t>have</a:t>
            </a:r>
            <a:r>
              <a:rPr lang="es-ES" dirty="0"/>
              <a:t> a decisión to </a:t>
            </a:r>
            <a:r>
              <a:rPr lang="es-ES" dirty="0" err="1"/>
              <a:t>make</a:t>
            </a:r>
            <a:r>
              <a:rPr lang="es-ES" dirty="0"/>
              <a:t> </a:t>
            </a:r>
            <a:r>
              <a:rPr lang="es-ES" dirty="0" err="1"/>
              <a:t>which</a:t>
            </a:r>
            <a:r>
              <a:rPr lang="es-ES" dirty="0"/>
              <a:t> </a:t>
            </a:r>
            <a:r>
              <a:rPr lang="es-ES" dirty="0" err="1"/>
              <a:t>is</a:t>
            </a:r>
            <a:r>
              <a:rPr lang="es-ES" dirty="0"/>
              <a:t> </a:t>
            </a:r>
            <a:r>
              <a:rPr lang="es-ES" dirty="0" err="1"/>
              <a:t>dependent</a:t>
            </a:r>
            <a:r>
              <a:rPr lang="es-ES" dirty="0"/>
              <a:t> </a:t>
            </a:r>
            <a:r>
              <a:rPr lang="es-ES" dirty="0" err="1"/>
              <a:t>on</a:t>
            </a:r>
            <a:r>
              <a:rPr lang="es-ES" dirty="0"/>
              <a:t> </a:t>
            </a:r>
            <a:r>
              <a:rPr lang="es-ES" dirty="0" err="1"/>
              <a:t>many</a:t>
            </a:r>
            <a:r>
              <a:rPr lang="es-ES" dirty="0"/>
              <a:t> variables. </a:t>
            </a:r>
            <a:r>
              <a:rPr lang="es-ES" dirty="0" err="1"/>
              <a:t>It</a:t>
            </a:r>
            <a:r>
              <a:rPr lang="es-ES" dirty="0"/>
              <a:t> </a:t>
            </a:r>
            <a:r>
              <a:rPr lang="es-ES" dirty="0" err="1"/>
              <a:t>helps</a:t>
            </a:r>
            <a:r>
              <a:rPr lang="es-ES" dirty="0"/>
              <a:t> </a:t>
            </a:r>
            <a:r>
              <a:rPr lang="es-ES" dirty="0" err="1"/>
              <a:t>us</a:t>
            </a:r>
            <a:r>
              <a:rPr lang="es-ES" dirty="0"/>
              <a:t> </a:t>
            </a:r>
            <a:r>
              <a:rPr lang="es-ES" dirty="0" err="1"/>
              <a:t>reach</a:t>
            </a:r>
            <a:r>
              <a:rPr lang="es-ES" dirty="0"/>
              <a:t> a conclusión </a:t>
            </a:r>
            <a:r>
              <a:rPr lang="es-ES" dirty="0" err="1"/>
              <a:t>based</a:t>
            </a:r>
            <a:r>
              <a:rPr lang="es-ES" dirty="0"/>
              <a:t> </a:t>
            </a:r>
            <a:r>
              <a:rPr lang="es-ES" dirty="0" err="1"/>
              <a:t>on</a:t>
            </a:r>
            <a:r>
              <a:rPr lang="es-ES" dirty="0"/>
              <a:t> </a:t>
            </a:r>
            <a:r>
              <a:rPr lang="es-ES" dirty="0" err="1"/>
              <a:t>certain</a:t>
            </a:r>
            <a:r>
              <a:rPr lang="es-ES" dirty="0"/>
              <a:t> </a:t>
            </a:r>
            <a:r>
              <a:rPr lang="es-ES" dirty="0" err="1"/>
              <a:t>assumtions</a:t>
            </a:r>
            <a:r>
              <a:rPr lang="es-ES" dirty="0"/>
              <a:t> </a:t>
            </a:r>
            <a:r>
              <a:rPr lang="es-ES" dirty="0" err="1"/>
              <a:t>which</a:t>
            </a:r>
            <a:r>
              <a:rPr lang="es-ES" dirty="0"/>
              <a:t> </a:t>
            </a:r>
            <a:r>
              <a:rPr lang="es-ES" dirty="0" err="1"/>
              <a:t>might</a:t>
            </a:r>
            <a:r>
              <a:rPr lang="es-ES" dirty="0"/>
              <a:t> </a:t>
            </a:r>
            <a:r>
              <a:rPr lang="es-ES" dirty="0" err="1"/>
              <a:t>not</a:t>
            </a:r>
            <a:r>
              <a:rPr lang="es-ES" dirty="0"/>
              <a:t> be </a:t>
            </a:r>
            <a:r>
              <a:rPr lang="es-ES" dirty="0" err="1"/>
              <a:t>objective</a:t>
            </a:r>
            <a:r>
              <a:rPr lang="es-ES" dirty="0"/>
              <a:t> (</a:t>
            </a:r>
            <a:r>
              <a:rPr lang="es-ES" dirty="0" err="1"/>
              <a:t>such</a:t>
            </a:r>
            <a:r>
              <a:rPr lang="es-ES" dirty="0"/>
              <a:t> as </a:t>
            </a:r>
            <a:r>
              <a:rPr lang="es-ES" dirty="0" err="1"/>
              <a:t>experience</a:t>
            </a:r>
            <a:r>
              <a:rPr lang="es-ES" dirty="0"/>
              <a:t>), and </a:t>
            </a:r>
            <a:r>
              <a:rPr lang="es-ES" dirty="0" err="1"/>
              <a:t>also</a:t>
            </a:r>
            <a:r>
              <a:rPr lang="es-ES" dirty="0"/>
              <a:t> </a:t>
            </a:r>
            <a:r>
              <a:rPr lang="es-ES" dirty="0" err="1"/>
              <a:t>gives</a:t>
            </a:r>
            <a:r>
              <a:rPr lang="es-ES" dirty="0"/>
              <a:t> </a:t>
            </a:r>
            <a:r>
              <a:rPr lang="es-ES" dirty="0" err="1"/>
              <a:t>us</a:t>
            </a:r>
            <a:r>
              <a:rPr lang="es-ES" dirty="0"/>
              <a:t> </a:t>
            </a:r>
            <a:r>
              <a:rPr lang="es-ES" dirty="0" err="1"/>
              <a:t>the</a:t>
            </a:r>
            <a:r>
              <a:rPr lang="es-ES" dirty="0"/>
              <a:t> </a:t>
            </a:r>
            <a:r>
              <a:rPr lang="es-ES" dirty="0" err="1"/>
              <a:t>ability</a:t>
            </a:r>
            <a:r>
              <a:rPr lang="es-ES" dirty="0"/>
              <a:t> to </a:t>
            </a:r>
            <a:r>
              <a:rPr lang="es-ES" dirty="0" err="1"/>
              <a:t>think</a:t>
            </a:r>
            <a:r>
              <a:rPr lang="es-ES" dirty="0"/>
              <a:t> </a:t>
            </a:r>
            <a:r>
              <a:rPr lang="es-ES" dirty="0" err="1"/>
              <a:t>critically</a:t>
            </a:r>
            <a:r>
              <a:rPr lang="es-ES" dirty="0"/>
              <a:t>.</a:t>
            </a:r>
          </a:p>
          <a:p>
            <a:endParaRPr lang="es-ES" dirty="0"/>
          </a:p>
          <a:p>
            <a:r>
              <a:rPr lang="es-ES" dirty="0"/>
              <a:t>As </a:t>
            </a:r>
            <a:r>
              <a:rPr lang="es-ES" dirty="0" err="1"/>
              <a:t>we</a:t>
            </a:r>
            <a:r>
              <a:rPr lang="es-ES" dirty="0"/>
              <a:t> </a:t>
            </a:r>
            <a:r>
              <a:rPr lang="es-ES" dirty="0" err="1"/>
              <a:t>rely</a:t>
            </a:r>
            <a:r>
              <a:rPr lang="es-ES" dirty="0"/>
              <a:t> more and more </a:t>
            </a:r>
            <a:r>
              <a:rPr lang="es-ES" dirty="0" err="1"/>
              <a:t>on</a:t>
            </a:r>
            <a:r>
              <a:rPr lang="es-ES" dirty="0"/>
              <a:t> </a:t>
            </a:r>
            <a:r>
              <a:rPr lang="es-ES" dirty="0" err="1"/>
              <a:t>existing</a:t>
            </a:r>
            <a:r>
              <a:rPr lang="es-ES" dirty="0"/>
              <a:t> Technology, </a:t>
            </a:r>
            <a:r>
              <a:rPr lang="es-ES" dirty="0" err="1"/>
              <a:t>our</a:t>
            </a:r>
            <a:r>
              <a:rPr lang="es-ES" dirty="0"/>
              <a:t> </a:t>
            </a:r>
            <a:r>
              <a:rPr lang="es-ES" dirty="0" err="1"/>
              <a:t>willingness</a:t>
            </a:r>
            <a:r>
              <a:rPr lang="es-ES" dirty="0"/>
              <a:t> to </a:t>
            </a:r>
            <a:r>
              <a:rPr lang="es-ES" dirty="0" err="1"/>
              <a:t>delegate</a:t>
            </a:r>
            <a:r>
              <a:rPr lang="es-ES" dirty="0"/>
              <a:t> </a:t>
            </a:r>
            <a:r>
              <a:rPr lang="es-ES" dirty="0" err="1"/>
              <a:t>tasks</a:t>
            </a:r>
            <a:r>
              <a:rPr lang="es-ES" dirty="0"/>
              <a:t> </a:t>
            </a:r>
            <a:r>
              <a:rPr lang="es-ES" dirty="0" err="1"/>
              <a:t>will</a:t>
            </a:r>
            <a:r>
              <a:rPr lang="es-ES" dirty="0"/>
              <a:t> </a:t>
            </a:r>
            <a:r>
              <a:rPr lang="es-ES" dirty="0" err="1"/>
              <a:t>increase,at</a:t>
            </a:r>
            <a:r>
              <a:rPr lang="es-ES" dirty="0"/>
              <a:t> </a:t>
            </a:r>
            <a:r>
              <a:rPr lang="es-ES" dirty="0" err="1"/>
              <a:t>the</a:t>
            </a:r>
            <a:r>
              <a:rPr lang="es-ES" dirty="0"/>
              <a:t> </a:t>
            </a:r>
            <a:r>
              <a:rPr lang="es-ES" dirty="0" err="1"/>
              <a:t>same</a:t>
            </a:r>
            <a:r>
              <a:rPr lang="es-ES" dirty="0"/>
              <a:t> </a:t>
            </a:r>
            <a:r>
              <a:rPr lang="es-ES" dirty="0" err="1"/>
              <a:t>rate</a:t>
            </a:r>
            <a:r>
              <a:rPr lang="es-ES" dirty="0"/>
              <a:t> </a:t>
            </a:r>
            <a:r>
              <a:rPr lang="es-ES" dirty="0" err="1"/>
              <a:t>that</a:t>
            </a:r>
            <a:r>
              <a:rPr lang="es-ES" dirty="0"/>
              <a:t> trust </a:t>
            </a:r>
            <a:r>
              <a:rPr lang="es-ES" dirty="0" err="1"/>
              <a:t>increases</a:t>
            </a:r>
            <a:r>
              <a:rPr lang="es-ES" dirty="0"/>
              <a:t>.</a:t>
            </a:r>
          </a:p>
        </p:txBody>
      </p:sp>
      <p:sp>
        <p:nvSpPr>
          <p:cNvPr id="4" name="Slide Number Placeholder 3"/>
          <p:cNvSpPr>
            <a:spLocks noGrp="1"/>
          </p:cNvSpPr>
          <p:nvPr>
            <p:ph type="sldNum" sz="quarter" idx="5"/>
          </p:nvPr>
        </p:nvSpPr>
        <p:spPr/>
        <p:txBody>
          <a:bodyPr/>
          <a:lstStyle/>
          <a:p>
            <a:fld id="{570EF173-70C9-4928-91B4-592A08AAB7D8}" type="slidenum">
              <a:rPr lang="en-US" smtClean="0"/>
              <a:t>22</a:t>
            </a:fld>
            <a:endParaRPr lang="en-US"/>
          </a:p>
        </p:txBody>
      </p:sp>
    </p:spTree>
    <p:extLst>
      <p:ext uri="{BB962C8B-B14F-4D97-AF65-F5344CB8AC3E}">
        <p14:creationId xmlns:p14="http://schemas.microsoft.com/office/powerpoint/2010/main" val="2152493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So,</a:t>
            </a:r>
            <a:r>
              <a:rPr lang="es-ES" baseline="0" dirty="0"/>
              <a:t> </a:t>
            </a:r>
            <a:r>
              <a:rPr lang="es-ES" baseline="0" dirty="0" err="1"/>
              <a:t>given</a:t>
            </a:r>
            <a:r>
              <a:rPr lang="es-ES" baseline="0" dirty="0"/>
              <a:t> </a:t>
            </a:r>
            <a:r>
              <a:rPr lang="es-ES" baseline="0" dirty="0" err="1"/>
              <a:t>this</a:t>
            </a:r>
            <a:r>
              <a:rPr lang="es-ES" baseline="0" dirty="0"/>
              <a:t> </a:t>
            </a:r>
            <a:r>
              <a:rPr lang="es-ES" baseline="0" dirty="0" err="1"/>
              <a:t>circumstance</a:t>
            </a:r>
            <a:r>
              <a:rPr lang="es-ES" baseline="0" dirty="0"/>
              <a:t> and </a:t>
            </a:r>
            <a:r>
              <a:rPr lang="es-ES" baseline="0" dirty="0" err="1"/>
              <a:t>knowing</a:t>
            </a:r>
            <a:r>
              <a:rPr lang="es-ES" baseline="0" dirty="0"/>
              <a:t>, </a:t>
            </a:r>
            <a:r>
              <a:rPr lang="es-ES" baseline="0" dirty="0" err="1"/>
              <a:t>that</a:t>
            </a:r>
            <a:r>
              <a:rPr lang="es-ES" baseline="0" dirty="0"/>
              <a:t> Technology </a:t>
            </a:r>
            <a:r>
              <a:rPr lang="es-ES" baseline="0" dirty="0" err="1"/>
              <a:t>will</a:t>
            </a:r>
            <a:r>
              <a:rPr lang="es-ES" baseline="0" dirty="0"/>
              <a:t> </a:t>
            </a:r>
            <a:r>
              <a:rPr lang="es-ES" baseline="0" dirty="0" err="1"/>
              <a:t>continue</a:t>
            </a:r>
            <a:r>
              <a:rPr lang="es-ES" baseline="0" dirty="0"/>
              <a:t> to be more and more </a:t>
            </a:r>
            <a:r>
              <a:rPr lang="es-ES" baseline="0" dirty="0" err="1"/>
              <a:t>present</a:t>
            </a:r>
            <a:r>
              <a:rPr lang="es-ES" baseline="0" dirty="0"/>
              <a:t> in </a:t>
            </a:r>
            <a:r>
              <a:rPr lang="es-ES" baseline="0" dirty="0" err="1"/>
              <a:t>our</a:t>
            </a:r>
            <a:r>
              <a:rPr lang="es-ES" baseline="0" dirty="0"/>
              <a:t> </a:t>
            </a:r>
            <a:r>
              <a:rPr lang="es-ES" baseline="0" dirty="0" err="1"/>
              <a:t>lifes</a:t>
            </a:r>
            <a:r>
              <a:rPr lang="es-ES" baseline="0" dirty="0"/>
              <a:t>, </a:t>
            </a:r>
            <a:r>
              <a:rPr lang="es-ES" baseline="0" dirty="0" err="1"/>
              <a:t>ethical</a:t>
            </a:r>
            <a:r>
              <a:rPr lang="es-ES" baseline="0" dirty="0"/>
              <a:t> </a:t>
            </a:r>
            <a:r>
              <a:rPr lang="es-ES" baseline="0" dirty="0" err="1"/>
              <a:t>guidelines</a:t>
            </a:r>
            <a:r>
              <a:rPr lang="es-ES" baseline="0" dirty="0"/>
              <a:t> are </a:t>
            </a:r>
            <a:r>
              <a:rPr lang="es-ES" baseline="0" dirty="0" err="1"/>
              <a:t>being</a:t>
            </a:r>
            <a:r>
              <a:rPr lang="es-ES" baseline="0" dirty="0"/>
              <a:t> </a:t>
            </a:r>
            <a:r>
              <a:rPr lang="es-ES" baseline="0" dirty="0" err="1"/>
              <a:t>developed</a:t>
            </a:r>
            <a:r>
              <a:rPr lang="es-ES" baseline="0" dirty="0"/>
              <a:t> </a:t>
            </a:r>
            <a:r>
              <a:rPr lang="es-ES" baseline="0" dirty="0" err="1"/>
              <a:t>by</a:t>
            </a:r>
            <a:r>
              <a:rPr lang="es-ES" baseline="0" dirty="0"/>
              <a:t> </a:t>
            </a:r>
            <a:r>
              <a:rPr lang="es-ES" baseline="0" dirty="0" err="1"/>
              <a:t>different</a:t>
            </a:r>
            <a:r>
              <a:rPr lang="es-ES" baseline="0" dirty="0"/>
              <a:t> </a:t>
            </a:r>
            <a:r>
              <a:rPr lang="es-ES" baseline="0" dirty="0" err="1"/>
              <a:t>entities</a:t>
            </a:r>
            <a:r>
              <a:rPr lang="es-ES" baseline="0" dirty="0"/>
              <a:t> with </a:t>
            </a:r>
            <a:r>
              <a:rPr lang="es-ES" baseline="0" dirty="0" err="1"/>
              <a:t>the</a:t>
            </a:r>
            <a:r>
              <a:rPr lang="es-ES" baseline="0" dirty="0"/>
              <a:t> </a:t>
            </a:r>
            <a:r>
              <a:rPr lang="es-ES" baseline="0" dirty="0" err="1"/>
              <a:t>intention</a:t>
            </a:r>
            <a:r>
              <a:rPr lang="es-ES" baseline="0" dirty="0"/>
              <a:t> of </a:t>
            </a:r>
            <a:r>
              <a:rPr lang="es-ES" baseline="0" dirty="0" err="1"/>
              <a:t>ensuring</a:t>
            </a:r>
            <a:r>
              <a:rPr lang="es-ES" baseline="0" dirty="0"/>
              <a:t> </a:t>
            </a:r>
            <a:r>
              <a:rPr lang="es-ES" baseline="0" dirty="0" err="1"/>
              <a:t>that</a:t>
            </a:r>
            <a:r>
              <a:rPr lang="es-ES" baseline="0" dirty="0"/>
              <a:t> </a:t>
            </a:r>
            <a:r>
              <a:rPr lang="es-ES" baseline="0" dirty="0" err="1"/>
              <a:t>businesses</a:t>
            </a:r>
            <a:r>
              <a:rPr lang="es-ES" baseline="0" dirty="0"/>
              <a:t> </a:t>
            </a:r>
            <a:r>
              <a:rPr lang="es-ES" baseline="0" dirty="0" err="1"/>
              <a:t>using</a:t>
            </a:r>
            <a:r>
              <a:rPr lang="es-ES" baseline="0" dirty="0"/>
              <a:t> </a:t>
            </a:r>
            <a:r>
              <a:rPr lang="es-ES" baseline="0" dirty="0" err="1"/>
              <a:t>these</a:t>
            </a:r>
            <a:r>
              <a:rPr lang="es-ES" baseline="0" dirty="0"/>
              <a:t> </a:t>
            </a:r>
            <a:r>
              <a:rPr lang="es-ES" baseline="0" dirty="0" err="1"/>
              <a:t>technologies</a:t>
            </a:r>
            <a:r>
              <a:rPr lang="es-ES" baseline="0" dirty="0"/>
              <a:t>, </a:t>
            </a:r>
            <a:r>
              <a:rPr lang="es-ES" baseline="0" dirty="0" err="1"/>
              <a:t>act</a:t>
            </a:r>
            <a:r>
              <a:rPr lang="es-ES" baseline="0" dirty="0"/>
              <a:t> in </a:t>
            </a:r>
            <a:r>
              <a:rPr lang="es-ES" baseline="0" dirty="0" err="1"/>
              <a:t>an</a:t>
            </a:r>
            <a:r>
              <a:rPr lang="es-ES" baseline="0" dirty="0"/>
              <a:t> </a:t>
            </a:r>
            <a:r>
              <a:rPr lang="es-ES" baseline="0" dirty="0" err="1"/>
              <a:t>ethical</a:t>
            </a:r>
            <a:r>
              <a:rPr lang="es-ES" baseline="0" dirty="0"/>
              <a:t> </a:t>
            </a:r>
            <a:r>
              <a:rPr lang="es-ES" baseline="0" dirty="0" err="1"/>
              <a:t>way</a:t>
            </a:r>
            <a:r>
              <a:rPr lang="es-ES" baseline="0" dirty="0"/>
              <a:t>, </a:t>
            </a:r>
            <a:r>
              <a:rPr lang="es-ES" baseline="0" dirty="0" err="1"/>
              <a:t>respecting</a:t>
            </a:r>
            <a:r>
              <a:rPr lang="es-ES" baseline="0" dirty="0"/>
              <a:t> </a:t>
            </a:r>
            <a:r>
              <a:rPr lang="es-ES" baseline="0" dirty="0" err="1"/>
              <a:t>the</a:t>
            </a:r>
            <a:r>
              <a:rPr lang="es-ES" baseline="0" dirty="0"/>
              <a:t> </a:t>
            </a:r>
            <a:r>
              <a:rPr lang="es-ES" baseline="0" dirty="0" err="1"/>
              <a:t>basic</a:t>
            </a:r>
            <a:r>
              <a:rPr lang="es-ES" baseline="0" dirty="0"/>
              <a:t> </a:t>
            </a:r>
            <a:r>
              <a:rPr lang="es-ES" baseline="0" dirty="0" err="1"/>
              <a:t>principles</a:t>
            </a:r>
            <a:r>
              <a:rPr lang="es-ES" baseline="0" dirty="0"/>
              <a:t> of </a:t>
            </a:r>
            <a:r>
              <a:rPr lang="es-ES" baseline="0" dirty="0" err="1"/>
              <a:t>humanity</a:t>
            </a:r>
            <a:r>
              <a:rPr lang="es-ES" baseline="0" dirty="0"/>
              <a:t> and </a:t>
            </a:r>
            <a:r>
              <a:rPr lang="es-ES" baseline="0" dirty="0" err="1"/>
              <a:t>defining</a:t>
            </a:r>
            <a:r>
              <a:rPr lang="es-ES" baseline="0" dirty="0"/>
              <a:t> </a:t>
            </a:r>
            <a:r>
              <a:rPr lang="es-ES" baseline="0" dirty="0" err="1"/>
              <a:t>their</a:t>
            </a:r>
            <a:r>
              <a:rPr lang="es-ES" baseline="0" dirty="0"/>
              <a:t> </a:t>
            </a:r>
            <a:r>
              <a:rPr lang="es-ES" baseline="0" dirty="0" err="1"/>
              <a:t>policies</a:t>
            </a:r>
            <a:r>
              <a:rPr lang="es-ES" baseline="0" dirty="0"/>
              <a:t>.</a:t>
            </a:r>
          </a:p>
          <a:p>
            <a:endParaRPr lang="es-ES" baseline="0" dirty="0"/>
          </a:p>
          <a:p>
            <a:r>
              <a:rPr lang="es-ES" baseline="0" dirty="0"/>
              <a:t>At </a:t>
            </a:r>
            <a:r>
              <a:rPr lang="es-ES" baseline="0" dirty="0" err="1"/>
              <a:t>this</a:t>
            </a:r>
            <a:r>
              <a:rPr lang="es-ES" baseline="0" dirty="0"/>
              <a:t> </a:t>
            </a:r>
            <a:r>
              <a:rPr lang="es-ES" baseline="0" dirty="0" err="1"/>
              <a:t>moment</a:t>
            </a:r>
            <a:r>
              <a:rPr lang="es-ES" baseline="0" dirty="0"/>
              <a:t>, </a:t>
            </a:r>
            <a:r>
              <a:rPr lang="es-ES" baseline="0" dirty="0" err="1"/>
              <a:t>the</a:t>
            </a:r>
            <a:r>
              <a:rPr lang="es-ES" baseline="0" dirty="0"/>
              <a:t> more complete </a:t>
            </a:r>
            <a:r>
              <a:rPr lang="es-ES" baseline="0" dirty="0" err="1"/>
              <a:t>one</a:t>
            </a:r>
            <a:r>
              <a:rPr lang="es-ES" baseline="0" dirty="0"/>
              <a:t> </a:t>
            </a:r>
            <a:r>
              <a:rPr lang="es-ES" baseline="0" dirty="0" err="1"/>
              <a:t>is</a:t>
            </a:r>
            <a:r>
              <a:rPr lang="es-ES" baseline="0" dirty="0"/>
              <a:t> </a:t>
            </a:r>
            <a:r>
              <a:rPr lang="es-ES" baseline="0" dirty="0" err="1"/>
              <a:t>the</a:t>
            </a:r>
            <a:r>
              <a:rPr lang="es-ES" baseline="0" dirty="0"/>
              <a:t> </a:t>
            </a:r>
            <a:r>
              <a:rPr lang="es-ES" baseline="0" dirty="0" err="1"/>
              <a:t>one</a:t>
            </a:r>
            <a:r>
              <a:rPr lang="es-ES" baseline="0" dirty="0"/>
              <a:t> </a:t>
            </a:r>
            <a:r>
              <a:rPr lang="es-ES" baseline="0" dirty="0" err="1"/>
              <a:t>developed</a:t>
            </a:r>
            <a:r>
              <a:rPr lang="es-ES" baseline="0" dirty="0"/>
              <a:t> </a:t>
            </a:r>
            <a:r>
              <a:rPr lang="es-ES" baseline="0" dirty="0" err="1"/>
              <a:t>by</a:t>
            </a:r>
            <a:r>
              <a:rPr lang="es-ES" baseline="0" dirty="0"/>
              <a:t> </a:t>
            </a:r>
            <a:r>
              <a:rPr lang="es-ES" baseline="0" dirty="0" err="1"/>
              <a:t>the</a:t>
            </a:r>
            <a:r>
              <a:rPr lang="es-ES" baseline="0" dirty="0"/>
              <a:t> EU, </a:t>
            </a:r>
            <a:r>
              <a:rPr lang="es-ES" baseline="0" dirty="0" err="1"/>
              <a:t>which</a:t>
            </a:r>
            <a:r>
              <a:rPr lang="es-ES" baseline="0" dirty="0"/>
              <a:t> </a:t>
            </a:r>
            <a:r>
              <a:rPr lang="es-ES" baseline="0" dirty="0" err="1"/>
              <a:t>was</a:t>
            </a:r>
            <a:r>
              <a:rPr lang="es-ES" baseline="0" dirty="0"/>
              <a:t> </a:t>
            </a:r>
            <a:r>
              <a:rPr lang="es-ES" baseline="0" dirty="0" err="1"/>
              <a:t>published</a:t>
            </a:r>
            <a:r>
              <a:rPr lang="es-ES" baseline="0" dirty="0"/>
              <a:t> </a:t>
            </a:r>
            <a:r>
              <a:rPr lang="es-ES" baseline="0" dirty="0" err="1"/>
              <a:t>only</a:t>
            </a:r>
            <a:r>
              <a:rPr lang="es-ES" baseline="0" dirty="0"/>
              <a:t> 4 </a:t>
            </a:r>
            <a:r>
              <a:rPr lang="es-ES" baseline="0" dirty="0" err="1"/>
              <a:t>months</a:t>
            </a:r>
            <a:r>
              <a:rPr lang="es-ES" baseline="0" dirty="0"/>
              <a:t> </a:t>
            </a:r>
            <a:r>
              <a:rPr lang="es-ES" baseline="0" dirty="0" err="1"/>
              <a:t>ago</a:t>
            </a:r>
            <a:r>
              <a:rPr lang="es-ES" baseline="0" dirty="0"/>
              <a:t> and </a:t>
            </a:r>
            <a:r>
              <a:rPr lang="es-ES" baseline="0" dirty="0" err="1"/>
              <a:t>is</a:t>
            </a:r>
            <a:r>
              <a:rPr lang="es-ES" baseline="0" dirty="0"/>
              <a:t> </a:t>
            </a:r>
            <a:r>
              <a:rPr lang="es-ES" baseline="0" dirty="0" err="1"/>
              <a:t>still</a:t>
            </a:r>
            <a:r>
              <a:rPr lang="es-ES" baseline="0" dirty="0"/>
              <a:t> </a:t>
            </a:r>
            <a:r>
              <a:rPr lang="es-ES" baseline="0" dirty="0" err="1"/>
              <a:t>unfinished</a:t>
            </a:r>
            <a:r>
              <a:rPr lang="es-ES" baseline="0" dirty="0"/>
              <a:t>.</a:t>
            </a:r>
          </a:p>
          <a:p>
            <a:endParaRPr lang="es-ES" baseline="0" dirty="0"/>
          </a:p>
          <a:p>
            <a:r>
              <a:rPr lang="es-ES" baseline="0" dirty="0"/>
              <a:t>I </a:t>
            </a:r>
            <a:r>
              <a:rPr lang="es-ES" baseline="0" dirty="0" err="1"/>
              <a:t>believe</a:t>
            </a:r>
            <a:r>
              <a:rPr lang="es-ES" baseline="0" dirty="0"/>
              <a:t> </a:t>
            </a:r>
            <a:r>
              <a:rPr lang="es-ES" baseline="0" dirty="0" err="1"/>
              <a:t>that</a:t>
            </a:r>
            <a:r>
              <a:rPr lang="es-ES" baseline="0" dirty="0"/>
              <a:t> in </a:t>
            </a:r>
            <a:r>
              <a:rPr lang="es-ES" baseline="0" dirty="0" err="1"/>
              <a:t>this</a:t>
            </a:r>
            <a:r>
              <a:rPr lang="es-ES" baseline="0" dirty="0"/>
              <a:t> </a:t>
            </a:r>
            <a:r>
              <a:rPr lang="es-ES" baseline="0" dirty="0" err="1"/>
              <a:t>sense</a:t>
            </a:r>
            <a:r>
              <a:rPr lang="es-ES" baseline="0" dirty="0"/>
              <a:t>, </a:t>
            </a:r>
            <a:r>
              <a:rPr lang="es-ES" baseline="0" dirty="0" err="1"/>
              <a:t>we</a:t>
            </a:r>
            <a:r>
              <a:rPr lang="es-ES" baseline="0" dirty="0"/>
              <a:t> </a:t>
            </a:r>
            <a:r>
              <a:rPr lang="es-ES" baseline="0" dirty="0" err="1"/>
              <a:t>need</a:t>
            </a:r>
            <a:r>
              <a:rPr lang="es-ES" baseline="0" dirty="0"/>
              <a:t> to </a:t>
            </a:r>
            <a:r>
              <a:rPr lang="es-ES" baseline="0" dirty="0" err="1"/>
              <a:t>act</a:t>
            </a:r>
            <a:r>
              <a:rPr lang="es-ES" baseline="0" dirty="0"/>
              <a:t> </a:t>
            </a:r>
            <a:r>
              <a:rPr lang="es-ES" baseline="0" dirty="0" err="1"/>
              <a:t>ahead</a:t>
            </a:r>
            <a:r>
              <a:rPr lang="es-ES" baseline="0" dirty="0"/>
              <a:t> of time and </a:t>
            </a:r>
            <a:r>
              <a:rPr lang="es-ES" baseline="0" dirty="0" err="1"/>
              <a:t>begin</a:t>
            </a:r>
            <a:r>
              <a:rPr lang="es-ES" baseline="0" dirty="0"/>
              <a:t> to define </a:t>
            </a:r>
            <a:r>
              <a:rPr lang="es-ES" baseline="0" dirty="0" err="1"/>
              <a:t>criteria</a:t>
            </a:r>
            <a:r>
              <a:rPr lang="es-ES" baseline="0" dirty="0"/>
              <a:t> </a:t>
            </a:r>
            <a:r>
              <a:rPr lang="es-ES" baseline="0" dirty="0" err="1"/>
              <a:t>which</a:t>
            </a:r>
            <a:r>
              <a:rPr lang="es-ES" baseline="0" dirty="0"/>
              <a:t> </a:t>
            </a:r>
            <a:r>
              <a:rPr lang="es-ES" baseline="0" dirty="0" err="1"/>
              <a:t>allows</a:t>
            </a:r>
            <a:r>
              <a:rPr lang="es-ES" baseline="0" dirty="0"/>
              <a:t> </a:t>
            </a:r>
            <a:r>
              <a:rPr lang="es-ES" baseline="0" dirty="0" err="1"/>
              <a:t>us</a:t>
            </a:r>
            <a:r>
              <a:rPr lang="es-ES" baseline="0" dirty="0"/>
              <a:t> to </a:t>
            </a:r>
            <a:r>
              <a:rPr lang="es-ES" baseline="0" dirty="0" err="1"/>
              <a:t>detect</a:t>
            </a:r>
            <a:r>
              <a:rPr lang="es-ES" baseline="0" dirty="0"/>
              <a:t> </a:t>
            </a:r>
            <a:r>
              <a:rPr lang="es-ES" baseline="0" dirty="0" err="1"/>
              <a:t>the</a:t>
            </a:r>
            <a:r>
              <a:rPr lang="es-ES" baseline="0" dirty="0"/>
              <a:t> posible </a:t>
            </a:r>
            <a:r>
              <a:rPr lang="es-ES" baseline="0" dirty="0" err="1"/>
              <a:t>risk</a:t>
            </a:r>
            <a:r>
              <a:rPr lang="es-ES" baseline="0" dirty="0"/>
              <a:t> a Company </a:t>
            </a:r>
            <a:r>
              <a:rPr lang="es-ES" baseline="0" dirty="0" err="1"/>
              <a:t>might</a:t>
            </a:r>
            <a:r>
              <a:rPr lang="es-ES" baseline="0" dirty="0"/>
              <a:t> pose to </a:t>
            </a:r>
            <a:r>
              <a:rPr lang="es-ES" baseline="0" dirty="0" err="1"/>
              <a:t>society</a:t>
            </a:r>
            <a:r>
              <a:rPr lang="es-ES" baseline="0" dirty="0"/>
              <a:t>, </a:t>
            </a:r>
            <a:r>
              <a:rPr lang="es-ES" baseline="0" dirty="0" err="1"/>
              <a:t>given</a:t>
            </a:r>
            <a:r>
              <a:rPr lang="es-ES" baseline="0" dirty="0"/>
              <a:t> a </a:t>
            </a:r>
            <a:r>
              <a:rPr lang="es-ES" baseline="0" dirty="0" err="1"/>
              <a:t>misusage</a:t>
            </a:r>
            <a:r>
              <a:rPr lang="es-ES" baseline="0" dirty="0"/>
              <a:t> of Technology and/</a:t>
            </a:r>
            <a:r>
              <a:rPr lang="es-ES" baseline="0" dirty="0" err="1"/>
              <a:t>or</a:t>
            </a:r>
            <a:r>
              <a:rPr lang="es-ES" baseline="0" dirty="0"/>
              <a:t> a </a:t>
            </a:r>
            <a:r>
              <a:rPr lang="es-ES" baseline="0" dirty="0" err="1"/>
              <a:t>misusage</a:t>
            </a:r>
            <a:r>
              <a:rPr lang="es-ES" baseline="0" dirty="0"/>
              <a:t> of </a:t>
            </a:r>
            <a:r>
              <a:rPr lang="es-ES" baseline="0" dirty="0" err="1"/>
              <a:t>it’s</a:t>
            </a:r>
            <a:r>
              <a:rPr lang="es-ES" baseline="0" dirty="0"/>
              <a:t> </a:t>
            </a:r>
            <a:r>
              <a:rPr lang="es-ES" baseline="0" dirty="0" err="1"/>
              <a:t>customers</a:t>
            </a:r>
            <a:r>
              <a:rPr lang="es-ES" baseline="0" dirty="0"/>
              <a:t> trust.</a:t>
            </a:r>
          </a:p>
          <a:p>
            <a:endParaRPr lang="es-ES" baseline="0" dirty="0"/>
          </a:p>
          <a:p>
            <a:r>
              <a:rPr lang="es-ES" baseline="0" dirty="0"/>
              <a:t>So </a:t>
            </a:r>
            <a:r>
              <a:rPr lang="es-ES" baseline="0" dirty="0" err="1"/>
              <a:t>lets</a:t>
            </a:r>
            <a:r>
              <a:rPr lang="es-ES" baseline="0" dirty="0"/>
              <a:t> look at </a:t>
            </a:r>
            <a:r>
              <a:rPr lang="es-ES" baseline="0" dirty="0" err="1"/>
              <a:t>that</a:t>
            </a:r>
            <a:r>
              <a:rPr lang="es-ES" baseline="0" dirty="0"/>
              <a:t> </a:t>
            </a:r>
            <a:r>
              <a:rPr lang="es-ES" baseline="0" dirty="0" err="1"/>
              <a:t>framework</a:t>
            </a:r>
            <a:r>
              <a:rPr lang="es-ES" baseline="0" dirty="0"/>
              <a:t>:</a:t>
            </a:r>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24</a:t>
            </a:fld>
            <a:endParaRPr lang="en-US"/>
          </a:p>
        </p:txBody>
      </p:sp>
    </p:spTree>
    <p:extLst>
      <p:ext uri="{BB962C8B-B14F-4D97-AF65-F5344CB8AC3E}">
        <p14:creationId xmlns:p14="http://schemas.microsoft.com/office/powerpoint/2010/main" val="9128142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25</a:t>
            </a:fld>
            <a:endParaRPr lang="en-US"/>
          </a:p>
        </p:txBody>
      </p:sp>
    </p:spTree>
    <p:extLst>
      <p:ext uri="{BB962C8B-B14F-4D97-AF65-F5344CB8AC3E}">
        <p14:creationId xmlns:p14="http://schemas.microsoft.com/office/powerpoint/2010/main" val="24017040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26</a:t>
            </a:fld>
            <a:endParaRPr lang="en-US"/>
          </a:p>
        </p:txBody>
      </p:sp>
    </p:spTree>
    <p:extLst>
      <p:ext uri="{BB962C8B-B14F-4D97-AF65-F5344CB8AC3E}">
        <p14:creationId xmlns:p14="http://schemas.microsoft.com/office/powerpoint/2010/main" val="38480546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29</a:t>
            </a:fld>
            <a:endParaRPr lang="en-US" dirty="0"/>
          </a:p>
        </p:txBody>
      </p:sp>
    </p:spTree>
    <p:extLst>
      <p:ext uri="{BB962C8B-B14F-4D97-AF65-F5344CB8AC3E}">
        <p14:creationId xmlns:p14="http://schemas.microsoft.com/office/powerpoint/2010/main" val="13856489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30</a:t>
            </a:fld>
            <a:endParaRPr lang="en-US" dirty="0"/>
          </a:p>
        </p:txBody>
      </p:sp>
    </p:spTree>
    <p:extLst>
      <p:ext uri="{BB962C8B-B14F-4D97-AF65-F5344CB8AC3E}">
        <p14:creationId xmlns:p14="http://schemas.microsoft.com/office/powerpoint/2010/main" val="32353247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31</a:t>
            </a:fld>
            <a:endParaRPr lang="en-US" dirty="0"/>
          </a:p>
        </p:txBody>
      </p:sp>
    </p:spTree>
    <p:extLst>
      <p:ext uri="{BB962C8B-B14F-4D97-AF65-F5344CB8AC3E}">
        <p14:creationId xmlns:p14="http://schemas.microsoft.com/office/powerpoint/2010/main" val="3157751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32</a:t>
            </a:fld>
            <a:endParaRPr lang="en-US"/>
          </a:p>
        </p:txBody>
      </p:sp>
    </p:spTree>
    <p:extLst>
      <p:ext uri="{BB962C8B-B14F-4D97-AF65-F5344CB8AC3E}">
        <p14:creationId xmlns:p14="http://schemas.microsoft.com/office/powerpoint/2010/main" val="11505890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b="0" i="0" kern="1200" dirty="0">
                <a:solidFill>
                  <a:schemeClr val="tx1"/>
                </a:solidFill>
                <a:effectLst/>
                <a:latin typeface="+mn-lt"/>
                <a:ea typeface="+mn-ea"/>
                <a:cs typeface="+mn-cs"/>
              </a:rPr>
              <a:t>As </a:t>
            </a:r>
            <a:r>
              <a:rPr lang="es-ES" sz="1200" b="0" i="0" kern="1200" dirty="0" err="1">
                <a:solidFill>
                  <a:schemeClr val="tx1"/>
                </a:solidFill>
                <a:effectLst/>
                <a:latin typeface="+mn-lt"/>
                <a:ea typeface="+mn-ea"/>
                <a:cs typeface="+mn-cs"/>
              </a:rPr>
              <a:t>Businesses</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struggle</a:t>
            </a:r>
            <a:r>
              <a:rPr lang="es-ES" sz="1200" b="0" i="0" kern="1200" dirty="0">
                <a:solidFill>
                  <a:schemeClr val="tx1"/>
                </a:solidFill>
                <a:effectLst/>
                <a:latin typeface="+mn-lt"/>
                <a:ea typeface="+mn-ea"/>
                <a:cs typeface="+mn-cs"/>
              </a:rPr>
              <a:t> to </a:t>
            </a:r>
            <a:r>
              <a:rPr lang="es-ES" sz="1200" b="0" i="0" kern="1200" dirty="0" err="1">
                <a:solidFill>
                  <a:schemeClr val="tx1"/>
                </a:solidFill>
                <a:effectLst/>
                <a:latin typeface="+mn-lt"/>
                <a:ea typeface="+mn-ea"/>
                <a:cs typeface="+mn-cs"/>
              </a:rPr>
              <a:t>stay</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competitive</a:t>
            </a:r>
            <a:r>
              <a:rPr lang="es-ES" sz="1200" b="0" i="0" kern="1200" dirty="0">
                <a:solidFill>
                  <a:schemeClr val="tx1"/>
                </a:solidFill>
                <a:effectLst/>
                <a:latin typeface="+mn-lt"/>
                <a:ea typeface="+mn-ea"/>
                <a:cs typeface="+mn-cs"/>
              </a:rPr>
              <a:t> in a </a:t>
            </a:r>
            <a:r>
              <a:rPr lang="es-ES" sz="1200" b="0" i="0" kern="1200" dirty="0" err="1">
                <a:solidFill>
                  <a:schemeClr val="tx1"/>
                </a:solidFill>
                <a:effectLst/>
                <a:latin typeface="+mn-lt"/>
                <a:ea typeface="+mn-ea"/>
                <a:cs typeface="+mn-cs"/>
              </a:rPr>
              <a:t>faster</a:t>
            </a:r>
            <a:r>
              <a:rPr lang="es-ES" sz="1200" b="0" i="0" kern="1200" dirty="0">
                <a:solidFill>
                  <a:schemeClr val="tx1"/>
                </a:solidFill>
                <a:effectLst/>
                <a:latin typeface="+mn-lt"/>
                <a:ea typeface="+mn-ea"/>
                <a:cs typeface="+mn-cs"/>
              </a:rPr>
              <a:t> and more </a:t>
            </a:r>
            <a:r>
              <a:rPr lang="es-ES" sz="1200" b="0" i="0" kern="1200" dirty="0" err="1">
                <a:solidFill>
                  <a:schemeClr val="tx1"/>
                </a:solidFill>
                <a:effectLst/>
                <a:latin typeface="+mn-lt"/>
                <a:ea typeface="+mn-ea"/>
                <a:cs typeface="+mn-cs"/>
              </a:rPr>
              <a:t>challenging</a:t>
            </a:r>
            <a:r>
              <a:rPr lang="es-ES" sz="1200" b="0" i="0" kern="1200" dirty="0">
                <a:solidFill>
                  <a:schemeClr val="tx1"/>
                </a:solidFill>
                <a:effectLst/>
                <a:latin typeface="+mn-lt"/>
                <a:ea typeface="+mn-ea"/>
                <a:cs typeface="+mn-cs"/>
              </a:rPr>
              <a:t> tan </a:t>
            </a:r>
            <a:r>
              <a:rPr lang="es-ES" sz="1200" b="0" i="0" kern="1200" dirty="0" err="1">
                <a:solidFill>
                  <a:schemeClr val="tx1"/>
                </a:solidFill>
                <a:effectLst/>
                <a:latin typeface="+mn-lt"/>
                <a:ea typeface="+mn-ea"/>
                <a:cs typeface="+mn-cs"/>
              </a:rPr>
              <a:t>ever</a:t>
            </a:r>
            <a:r>
              <a:rPr lang="es-ES" sz="1200" b="0" i="0" kern="1200" dirty="0">
                <a:solidFill>
                  <a:schemeClr val="tx1"/>
                </a:solidFill>
                <a:effectLst/>
                <a:latin typeface="+mn-lt"/>
                <a:ea typeface="+mn-ea"/>
                <a:cs typeface="+mn-cs"/>
              </a:rPr>
              <a:t> Market, and with </a:t>
            </a:r>
            <a:r>
              <a:rPr lang="es-ES" sz="1200" b="0" i="0" kern="1200" dirty="0" err="1">
                <a:solidFill>
                  <a:schemeClr val="tx1"/>
                </a:solidFill>
                <a:effectLst/>
                <a:latin typeface="+mn-lt"/>
                <a:ea typeface="+mn-ea"/>
                <a:cs typeface="+mn-cs"/>
              </a:rPr>
              <a:t>technologies</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increasing</a:t>
            </a:r>
            <a:r>
              <a:rPr lang="es-ES" sz="1200" b="0" i="0" kern="1200" dirty="0">
                <a:solidFill>
                  <a:schemeClr val="tx1"/>
                </a:solidFill>
                <a:effectLst/>
                <a:latin typeface="+mn-lt"/>
                <a:ea typeface="+mn-ea"/>
                <a:cs typeface="+mn-cs"/>
              </a:rPr>
              <a:t> at </a:t>
            </a:r>
            <a:r>
              <a:rPr lang="es-ES" sz="1200" b="0" i="0" kern="1200" dirty="0" err="1">
                <a:solidFill>
                  <a:schemeClr val="tx1"/>
                </a:solidFill>
                <a:effectLst/>
                <a:latin typeface="+mn-lt"/>
                <a:ea typeface="+mn-ea"/>
                <a:cs typeface="+mn-cs"/>
              </a:rPr>
              <a:t>exponential</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rates</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adopting</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these</a:t>
            </a:r>
            <a:r>
              <a:rPr lang="es-ES" sz="1200" b="0" i="0" kern="1200" dirty="0">
                <a:solidFill>
                  <a:schemeClr val="tx1"/>
                </a:solidFill>
                <a:effectLst/>
                <a:latin typeface="+mn-lt"/>
                <a:ea typeface="+mn-ea"/>
                <a:cs typeface="+mn-cs"/>
              </a:rPr>
              <a:t> new </a:t>
            </a:r>
            <a:r>
              <a:rPr lang="es-ES" sz="1200" b="0" i="0" kern="1200" dirty="0" err="1">
                <a:solidFill>
                  <a:schemeClr val="tx1"/>
                </a:solidFill>
                <a:effectLst/>
                <a:latin typeface="+mn-lt"/>
                <a:ea typeface="+mn-ea"/>
                <a:cs typeface="+mn-cs"/>
              </a:rPr>
              <a:t>technologies</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will</a:t>
            </a:r>
            <a:r>
              <a:rPr lang="es-ES" sz="1200" b="0" i="0" kern="1200" dirty="0">
                <a:solidFill>
                  <a:schemeClr val="tx1"/>
                </a:solidFill>
                <a:effectLst/>
                <a:latin typeface="+mn-lt"/>
                <a:ea typeface="+mn-ea"/>
                <a:cs typeface="+mn-cs"/>
              </a:rPr>
              <a:t> be </a:t>
            </a:r>
            <a:r>
              <a:rPr lang="es-ES" sz="1200" b="0" i="0" kern="1200" dirty="0" err="1">
                <a:solidFill>
                  <a:schemeClr val="tx1"/>
                </a:solidFill>
                <a:effectLst/>
                <a:latin typeface="+mn-lt"/>
                <a:ea typeface="+mn-ea"/>
                <a:cs typeface="+mn-cs"/>
              </a:rPr>
              <a:t>key</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for</a:t>
            </a:r>
            <a:r>
              <a:rPr lang="es-ES" sz="1200" b="0" i="0" kern="1200" dirty="0">
                <a:solidFill>
                  <a:schemeClr val="tx1"/>
                </a:solidFill>
                <a:effectLst/>
                <a:latin typeface="+mn-lt"/>
                <a:ea typeface="+mn-ea"/>
                <a:cs typeface="+mn-cs"/>
              </a:rPr>
              <a:t> new and </a:t>
            </a:r>
            <a:r>
              <a:rPr lang="es-ES" sz="1200" b="0" i="0" kern="1200" dirty="0" err="1">
                <a:solidFill>
                  <a:schemeClr val="tx1"/>
                </a:solidFill>
                <a:effectLst/>
                <a:latin typeface="+mn-lt"/>
                <a:ea typeface="+mn-ea"/>
                <a:cs typeface="+mn-cs"/>
              </a:rPr>
              <a:t>existing</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players</a:t>
            </a:r>
            <a:r>
              <a:rPr lang="es-ES" sz="1200" b="0" i="0" kern="1200" dirty="0">
                <a:solidFill>
                  <a:schemeClr val="tx1"/>
                </a:solidFill>
                <a:effectLst/>
                <a:latin typeface="+mn-lt"/>
                <a:ea typeface="+mn-ea"/>
                <a:cs typeface="+mn-cs"/>
              </a:rPr>
              <a:t> in </a:t>
            </a:r>
            <a:r>
              <a:rPr lang="es-ES" sz="1200" b="0" i="0" kern="1200" dirty="0" err="1">
                <a:solidFill>
                  <a:schemeClr val="tx1"/>
                </a:solidFill>
                <a:effectLst/>
                <a:latin typeface="+mn-lt"/>
                <a:ea typeface="+mn-ea"/>
                <a:cs typeface="+mn-cs"/>
              </a:rPr>
              <a:t>the</a:t>
            </a:r>
            <a:r>
              <a:rPr lang="es-ES" sz="1200" b="0" i="0" kern="1200" dirty="0">
                <a:solidFill>
                  <a:schemeClr val="tx1"/>
                </a:solidFill>
                <a:effectLst/>
                <a:latin typeface="+mn-lt"/>
                <a:ea typeface="+mn-ea"/>
                <a:cs typeface="+mn-cs"/>
              </a:rPr>
              <a:t> Market to </a:t>
            </a:r>
            <a:r>
              <a:rPr lang="es-ES" sz="1200" b="0" i="0" kern="1200" dirty="0" err="1">
                <a:solidFill>
                  <a:schemeClr val="tx1"/>
                </a:solidFill>
                <a:effectLst/>
                <a:latin typeface="+mn-lt"/>
                <a:ea typeface="+mn-ea"/>
                <a:cs typeface="+mn-cs"/>
              </a:rPr>
              <a:t>stay</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alive</a:t>
            </a:r>
            <a:r>
              <a:rPr lang="es-ES" sz="1200" b="0" i="0" kern="1200" dirty="0">
                <a:solidFill>
                  <a:schemeClr val="tx1"/>
                </a:solidFill>
                <a:effectLst/>
                <a:latin typeface="+mn-lt"/>
                <a:ea typeface="+mn-ea"/>
                <a:cs typeface="+mn-cs"/>
              </a:rPr>
              <a:t>.</a:t>
            </a:r>
            <a:endParaRPr lang="en-US" dirty="0"/>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3</a:t>
            </a:fld>
            <a:endParaRPr lang="en-US"/>
          </a:p>
        </p:txBody>
      </p:sp>
    </p:spTree>
    <p:extLst>
      <p:ext uri="{BB962C8B-B14F-4D97-AF65-F5344CB8AC3E}">
        <p14:creationId xmlns:p14="http://schemas.microsoft.com/office/powerpoint/2010/main" val="25623184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Today, and with this trend increasing as Technology evolves and is able to perform a wider range of tasks, we have developed a dependency on the different devices that we interact with on a daily basis, such as the system we use at work, or all the applications which we can Access with just a touch on our phones. This makes life easier for many, and also causes an increase in task delegation, as we gain trust on the applications which perform those tasks for us. AS an example we could take Waze. Many people begin to use the app, and check constantly whether the prescriptive analysis is correct (i.e. The recommended route). Once the validation has taken place for a certain amount of time (usually dependent on the ability to trust </a:t>
            </a:r>
            <a:r>
              <a:rPr lang="en-US" noProof="0" dirty="0" err="1"/>
              <a:t>waze</a:t>
            </a:r>
            <a:r>
              <a:rPr lang="en-US" noProof="0" dirty="0"/>
              <a:t>), the user will no longer spend time checking if the application is correct or not, and rather will follow the first suggested route. This behavior is aligned to the feeling of satisfaction we have because the product is fulfilling my need at 100%, therefore “getting the job done” and obtaining a positive response from me.</a:t>
            </a:r>
          </a:p>
        </p:txBody>
      </p:sp>
      <p:sp>
        <p:nvSpPr>
          <p:cNvPr id="4" name="Slide Number Placeholder 3"/>
          <p:cNvSpPr>
            <a:spLocks noGrp="1"/>
          </p:cNvSpPr>
          <p:nvPr>
            <p:ph type="sldNum" sz="quarter" idx="5"/>
          </p:nvPr>
        </p:nvSpPr>
        <p:spPr/>
        <p:txBody>
          <a:bodyPr/>
          <a:lstStyle/>
          <a:p>
            <a:fld id="{570EF173-70C9-4928-91B4-592A08AAB7D8}" type="slidenum">
              <a:rPr lang="en-US" smtClean="0"/>
              <a:t>33</a:t>
            </a:fld>
            <a:endParaRPr lang="en-US"/>
          </a:p>
        </p:txBody>
      </p:sp>
    </p:spTree>
    <p:extLst>
      <p:ext uri="{BB962C8B-B14F-4D97-AF65-F5344CB8AC3E}">
        <p14:creationId xmlns:p14="http://schemas.microsoft.com/office/powerpoint/2010/main" val="2647134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34</a:t>
            </a:fld>
            <a:endParaRPr lang="en-US"/>
          </a:p>
        </p:txBody>
      </p:sp>
    </p:spTree>
    <p:extLst>
      <p:ext uri="{BB962C8B-B14F-4D97-AF65-F5344CB8AC3E}">
        <p14:creationId xmlns:p14="http://schemas.microsoft.com/office/powerpoint/2010/main" val="24380421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strike="sngStrike" noProof="0" dirty="0"/>
          </a:p>
        </p:txBody>
      </p:sp>
      <p:sp>
        <p:nvSpPr>
          <p:cNvPr id="4" name="Slide Number Placeholder 3"/>
          <p:cNvSpPr>
            <a:spLocks noGrp="1"/>
          </p:cNvSpPr>
          <p:nvPr>
            <p:ph type="sldNum" sz="quarter" idx="5"/>
          </p:nvPr>
        </p:nvSpPr>
        <p:spPr/>
        <p:txBody>
          <a:bodyPr/>
          <a:lstStyle/>
          <a:p>
            <a:fld id="{570EF173-70C9-4928-91B4-592A08AAB7D8}" type="slidenum">
              <a:rPr lang="en-US" smtClean="0"/>
              <a:t>35</a:t>
            </a:fld>
            <a:endParaRPr lang="en-US"/>
          </a:p>
        </p:txBody>
      </p:sp>
    </p:spTree>
    <p:extLst>
      <p:ext uri="{BB962C8B-B14F-4D97-AF65-F5344CB8AC3E}">
        <p14:creationId xmlns:p14="http://schemas.microsoft.com/office/powerpoint/2010/main" val="6381320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strike="sngStrike" noProof="0" dirty="0"/>
          </a:p>
        </p:txBody>
      </p:sp>
      <p:sp>
        <p:nvSpPr>
          <p:cNvPr id="4" name="Slide Number Placeholder 3"/>
          <p:cNvSpPr>
            <a:spLocks noGrp="1"/>
          </p:cNvSpPr>
          <p:nvPr>
            <p:ph type="sldNum" sz="quarter" idx="5"/>
          </p:nvPr>
        </p:nvSpPr>
        <p:spPr/>
        <p:txBody>
          <a:bodyPr/>
          <a:lstStyle/>
          <a:p>
            <a:fld id="{570EF173-70C9-4928-91B4-592A08AAB7D8}" type="slidenum">
              <a:rPr lang="en-US" smtClean="0"/>
              <a:t>36</a:t>
            </a:fld>
            <a:endParaRPr lang="en-US"/>
          </a:p>
        </p:txBody>
      </p:sp>
    </p:spTree>
    <p:extLst>
      <p:ext uri="{BB962C8B-B14F-4D97-AF65-F5344CB8AC3E}">
        <p14:creationId xmlns:p14="http://schemas.microsoft.com/office/powerpoint/2010/main" val="5308400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strike="sngStrike" noProof="0" dirty="0"/>
          </a:p>
        </p:txBody>
      </p:sp>
      <p:sp>
        <p:nvSpPr>
          <p:cNvPr id="4" name="Slide Number Placeholder 3"/>
          <p:cNvSpPr>
            <a:spLocks noGrp="1"/>
          </p:cNvSpPr>
          <p:nvPr>
            <p:ph type="sldNum" sz="quarter" idx="5"/>
          </p:nvPr>
        </p:nvSpPr>
        <p:spPr/>
        <p:txBody>
          <a:bodyPr/>
          <a:lstStyle/>
          <a:p>
            <a:fld id="{570EF173-70C9-4928-91B4-592A08AAB7D8}" type="slidenum">
              <a:rPr lang="en-US" smtClean="0"/>
              <a:t>37</a:t>
            </a:fld>
            <a:endParaRPr lang="en-US"/>
          </a:p>
        </p:txBody>
      </p:sp>
    </p:spTree>
    <p:extLst>
      <p:ext uri="{BB962C8B-B14F-4D97-AF65-F5344CB8AC3E}">
        <p14:creationId xmlns:p14="http://schemas.microsoft.com/office/powerpoint/2010/main" val="2245145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38</a:t>
            </a:fld>
            <a:endParaRPr lang="en-US" dirty="0"/>
          </a:p>
        </p:txBody>
      </p:sp>
    </p:spTree>
    <p:extLst>
      <p:ext uri="{BB962C8B-B14F-4D97-AF65-F5344CB8AC3E}">
        <p14:creationId xmlns:p14="http://schemas.microsoft.com/office/powerpoint/2010/main" val="38850787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39</a:t>
            </a:fld>
            <a:endParaRPr lang="en-US"/>
          </a:p>
        </p:txBody>
      </p:sp>
    </p:spTree>
    <p:extLst>
      <p:ext uri="{BB962C8B-B14F-4D97-AF65-F5344CB8AC3E}">
        <p14:creationId xmlns:p14="http://schemas.microsoft.com/office/powerpoint/2010/main" val="3573041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b="0" i="0" kern="1200" dirty="0" err="1">
                <a:solidFill>
                  <a:schemeClr val="tx1"/>
                </a:solidFill>
                <a:effectLst/>
                <a:latin typeface="+mn-lt"/>
                <a:ea typeface="+mn-ea"/>
                <a:cs typeface="+mn-cs"/>
              </a:rPr>
              <a:t>Businesses</a:t>
            </a:r>
            <a:r>
              <a:rPr lang="es-ES" sz="1200" b="0" i="0" kern="1200" dirty="0">
                <a:solidFill>
                  <a:schemeClr val="tx1"/>
                </a:solidFill>
                <a:effectLst/>
                <a:latin typeface="+mn-lt"/>
                <a:ea typeface="+mn-ea"/>
                <a:cs typeface="+mn-cs"/>
              </a:rPr>
              <a:t> are </a:t>
            </a:r>
            <a:r>
              <a:rPr lang="es-ES" sz="1200" b="0" i="0" kern="1200" dirty="0" err="1">
                <a:solidFill>
                  <a:schemeClr val="tx1"/>
                </a:solidFill>
                <a:effectLst/>
                <a:latin typeface="+mn-lt"/>
                <a:ea typeface="+mn-ea"/>
                <a:cs typeface="+mn-cs"/>
              </a:rPr>
              <a:t>constantly</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reviewing</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their</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existing</a:t>
            </a:r>
            <a:r>
              <a:rPr lang="es-ES" sz="1200" b="0" i="0" kern="1200" dirty="0">
                <a:solidFill>
                  <a:schemeClr val="tx1"/>
                </a:solidFill>
                <a:effectLst/>
                <a:latin typeface="+mn-lt"/>
                <a:ea typeface="+mn-ea"/>
                <a:cs typeface="+mn-cs"/>
              </a:rPr>
              <a:t> business </a:t>
            </a:r>
            <a:r>
              <a:rPr lang="es-ES" sz="1200" b="0" i="0" kern="1200" dirty="0" err="1">
                <a:solidFill>
                  <a:schemeClr val="tx1"/>
                </a:solidFill>
                <a:effectLst/>
                <a:latin typeface="+mn-lt"/>
                <a:ea typeface="+mn-ea"/>
                <a:cs typeface="+mn-cs"/>
              </a:rPr>
              <a:t>model</a:t>
            </a:r>
            <a:r>
              <a:rPr lang="es-ES" sz="1200" b="0" i="0" kern="1200" dirty="0">
                <a:solidFill>
                  <a:schemeClr val="tx1"/>
                </a:solidFill>
                <a:effectLst/>
                <a:latin typeface="+mn-lt"/>
                <a:ea typeface="+mn-ea"/>
                <a:cs typeface="+mn-cs"/>
              </a:rPr>
              <a:t> to </a:t>
            </a:r>
            <a:r>
              <a:rPr lang="es-ES" sz="1200" b="0" i="0" kern="1200" dirty="0" err="1">
                <a:solidFill>
                  <a:schemeClr val="tx1"/>
                </a:solidFill>
                <a:effectLst/>
                <a:latin typeface="+mn-lt"/>
                <a:ea typeface="+mn-ea"/>
                <a:cs typeface="+mn-cs"/>
              </a:rPr>
              <a:t>keep</a:t>
            </a:r>
            <a:r>
              <a:rPr lang="es-ES" sz="1200" b="0" i="0" kern="1200" dirty="0">
                <a:solidFill>
                  <a:schemeClr val="tx1"/>
                </a:solidFill>
                <a:effectLst/>
                <a:latin typeface="+mn-lt"/>
                <a:ea typeface="+mn-ea"/>
                <a:cs typeface="+mn-cs"/>
              </a:rPr>
              <a:t> up with </a:t>
            </a:r>
            <a:r>
              <a:rPr lang="es-ES" sz="1200" b="0" i="0" kern="1200" dirty="0" err="1">
                <a:solidFill>
                  <a:schemeClr val="tx1"/>
                </a:solidFill>
                <a:effectLst/>
                <a:latin typeface="+mn-lt"/>
                <a:ea typeface="+mn-ea"/>
                <a:cs typeface="+mn-cs"/>
              </a:rPr>
              <a:t>the</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evolving</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environment</a:t>
            </a:r>
            <a:endParaRPr lang="en-US" dirty="0"/>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4</a:t>
            </a:fld>
            <a:endParaRPr lang="en-US"/>
          </a:p>
        </p:txBody>
      </p:sp>
    </p:spTree>
    <p:extLst>
      <p:ext uri="{BB962C8B-B14F-4D97-AF65-F5344CB8AC3E}">
        <p14:creationId xmlns:p14="http://schemas.microsoft.com/office/powerpoint/2010/main" val="1821277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sz="1200" b="0" i="0" kern="1200" dirty="0">
                <a:solidFill>
                  <a:schemeClr val="tx1"/>
                </a:solidFill>
                <a:effectLst/>
                <a:latin typeface="+mn-lt"/>
                <a:ea typeface="+mn-ea"/>
                <a:cs typeface="+mn-cs"/>
              </a:rPr>
              <a:t> And, as evolution takes place, </a:t>
            </a:r>
            <a:r>
              <a:rPr lang="es-ES" sz="1200" b="0" i="0" u="none" strike="noStrike" kern="1200" dirty="0">
                <a:solidFill>
                  <a:schemeClr val="tx1"/>
                </a:solidFill>
                <a:effectLst/>
                <a:latin typeface="+mn-lt"/>
                <a:ea typeface="+mn-ea"/>
                <a:cs typeface="+mn-cs"/>
              </a:rPr>
              <a:t>Business </a:t>
            </a:r>
            <a:r>
              <a:rPr lang="es-ES" sz="1200" b="0" i="0" u="none" strike="noStrike" kern="1200" dirty="0" err="1">
                <a:solidFill>
                  <a:schemeClr val="tx1"/>
                </a:solidFill>
                <a:effectLst/>
                <a:latin typeface="+mn-lt"/>
                <a:ea typeface="+mn-ea"/>
                <a:cs typeface="+mn-cs"/>
              </a:rPr>
              <a:t>Models</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will</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contain</a:t>
            </a:r>
            <a:r>
              <a:rPr lang="es-ES" sz="1200" b="0" i="0" u="none" strike="noStrike" kern="1200" dirty="0">
                <a:solidFill>
                  <a:schemeClr val="tx1"/>
                </a:solidFill>
                <a:effectLst/>
                <a:latin typeface="+mn-lt"/>
                <a:ea typeface="+mn-ea"/>
                <a:cs typeface="+mn-cs"/>
              </a:rPr>
              <a:t> Technology as </a:t>
            </a:r>
            <a:r>
              <a:rPr lang="es-ES" sz="1200" b="0" i="0" u="none" strike="noStrike" kern="1200" dirty="0" err="1">
                <a:solidFill>
                  <a:schemeClr val="tx1"/>
                </a:solidFill>
                <a:effectLst/>
                <a:latin typeface="+mn-lt"/>
                <a:ea typeface="+mn-ea"/>
                <a:cs typeface="+mn-cs"/>
              </a:rPr>
              <a:t>an</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enabler</a:t>
            </a:r>
            <a:r>
              <a:rPr lang="es-ES" sz="1200" b="0" i="0" u="none" strike="noStrike" kern="1200" dirty="0">
                <a:solidFill>
                  <a:schemeClr val="tx1"/>
                </a:solidFill>
                <a:effectLst/>
                <a:latin typeface="+mn-lt"/>
                <a:ea typeface="+mn-ea"/>
                <a:cs typeface="+mn-cs"/>
              </a:rPr>
              <a:t> in </a:t>
            </a:r>
            <a:r>
              <a:rPr lang="es-ES" sz="1200" b="0" i="0" u="none" strike="noStrike" kern="1200" dirty="0" err="1">
                <a:solidFill>
                  <a:schemeClr val="tx1"/>
                </a:solidFill>
                <a:effectLst/>
                <a:latin typeface="+mn-lt"/>
                <a:ea typeface="+mn-ea"/>
                <a:cs typeface="+mn-cs"/>
              </a:rPr>
              <a:t>the</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majority</a:t>
            </a:r>
            <a:r>
              <a:rPr lang="es-ES" sz="1200" b="0" i="0" u="none" strike="noStrike" kern="1200" dirty="0">
                <a:solidFill>
                  <a:schemeClr val="tx1"/>
                </a:solidFill>
                <a:effectLst/>
                <a:latin typeface="+mn-lt"/>
                <a:ea typeface="+mn-ea"/>
                <a:cs typeface="+mn-cs"/>
              </a:rPr>
              <a:t> of </a:t>
            </a:r>
            <a:r>
              <a:rPr lang="es-ES" sz="1200" b="0" i="0" u="none" strike="noStrike" kern="1200" dirty="0" err="1">
                <a:solidFill>
                  <a:schemeClr val="tx1"/>
                </a:solidFill>
                <a:effectLst/>
                <a:latin typeface="+mn-lt"/>
                <a:ea typeface="+mn-ea"/>
                <a:cs typeface="+mn-cs"/>
              </a:rPr>
              <a:t>their</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areas</a:t>
            </a:r>
            <a:r>
              <a:rPr lang="es-ES" sz="1200" b="0" i="0" u="none" strike="noStrike" kern="1200" dirty="0">
                <a:solidFill>
                  <a:schemeClr val="tx1"/>
                </a:solidFill>
                <a:effectLst/>
                <a:latin typeface="+mn-lt"/>
                <a:ea typeface="+mn-ea"/>
                <a:cs typeface="+mn-cs"/>
              </a:rPr>
              <a:t>, and Data </a:t>
            </a:r>
            <a:r>
              <a:rPr lang="es-ES" sz="1200" b="0" i="0" u="none" strike="noStrike" kern="1200" dirty="0" err="1">
                <a:solidFill>
                  <a:schemeClr val="tx1"/>
                </a:solidFill>
                <a:effectLst/>
                <a:latin typeface="+mn-lt"/>
                <a:ea typeface="+mn-ea"/>
                <a:cs typeface="+mn-cs"/>
              </a:rPr>
              <a:t>will</a:t>
            </a:r>
            <a:r>
              <a:rPr lang="es-ES" sz="1200" b="0" i="0" u="none" strike="noStrike" kern="1200" dirty="0">
                <a:solidFill>
                  <a:schemeClr val="tx1"/>
                </a:solidFill>
                <a:effectLst/>
                <a:latin typeface="+mn-lt"/>
                <a:ea typeface="+mn-ea"/>
                <a:cs typeface="+mn-cs"/>
              </a:rPr>
              <a:t> be </a:t>
            </a:r>
            <a:r>
              <a:rPr lang="es-ES" sz="1200" b="0" i="0" u="none" strike="noStrike" kern="1200" dirty="0" err="1">
                <a:solidFill>
                  <a:schemeClr val="tx1"/>
                </a:solidFill>
                <a:effectLst/>
                <a:latin typeface="+mn-lt"/>
                <a:ea typeface="+mn-ea"/>
                <a:cs typeface="+mn-cs"/>
              </a:rPr>
              <a:t>globalized</a:t>
            </a:r>
            <a:r>
              <a:rPr lang="es-ES" sz="1200" b="0" i="0" u="none" strike="noStrike" kern="1200" dirty="0">
                <a:solidFill>
                  <a:schemeClr val="tx1"/>
                </a:solidFill>
                <a:effectLst/>
                <a:latin typeface="+mn-lt"/>
                <a:ea typeface="+mn-ea"/>
                <a:cs typeface="+mn-cs"/>
              </a:rPr>
              <a:t> and </a:t>
            </a:r>
            <a:r>
              <a:rPr lang="es-ES" sz="1200" b="0" i="0" u="none" strike="noStrike" kern="1200" dirty="0" err="1">
                <a:solidFill>
                  <a:schemeClr val="tx1"/>
                </a:solidFill>
                <a:effectLst/>
                <a:latin typeface="+mn-lt"/>
                <a:ea typeface="+mn-ea"/>
                <a:cs typeface="+mn-cs"/>
              </a:rPr>
              <a:t>considered</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an</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asset</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or</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like</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some</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people</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have</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called</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it</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the</a:t>
            </a:r>
            <a:r>
              <a:rPr lang="es-ES" sz="1200" b="0" i="0" u="none" strike="noStrike" kern="1200" dirty="0">
                <a:solidFill>
                  <a:schemeClr val="tx1"/>
                </a:solidFill>
                <a:effectLst/>
                <a:latin typeface="+mn-lt"/>
                <a:ea typeface="+mn-ea"/>
                <a:cs typeface="+mn-cs"/>
              </a:rPr>
              <a:t> new </a:t>
            </a:r>
            <a:r>
              <a:rPr lang="es-ES" sz="1200" b="0" i="0" u="none" strike="noStrike" kern="1200" dirty="0" err="1">
                <a:solidFill>
                  <a:schemeClr val="tx1"/>
                </a:solidFill>
                <a:effectLst/>
                <a:latin typeface="+mn-lt"/>
                <a:ea typeface="+mn-ea"/>
                <a:cs typeface="+mn-cs"/>
              </a:rPr>
              <a:t>gold</a:t>
            </a:r>
            <a:r>
              <a:rPr lang="es-ES" sz="1200" b="0" i="0" u="none" strike="noStrike" kern="1200" dirty="0">
                <a:solidFill>
                  <a:schemeClr val="tx1"/>
                </a:solidFill>
                <a:effectLst/>
                <a:latin typeface="+mn-lt"/>
                <a:ea typeface="+mn-ea"/>
                <a:cs typeface="+mn-cs"/>
              </a:rPr>
              <a:t>.</a:t>
            </a:r>
          </a:p>
          <a:p>
            <a:endParaRPr lang="es-ES" sz="1200" b="0" i="0" u="none" strike="noStrike" kern="1200" dirty="0">
              <a:solidFill>
                <a:schemeClr val="tx1"/>
              </a:solidFill>
              <a:effectLst/>
              <a:latin typeface="+mn-lt"/>
              <a:ea typeface="+mn-ea"/>
              <a:cs typeface="+mn-cs"/>
            </a:endParaRPr>
          </a:p>
          <a:p>
            <a:r>
              <a:rPr lang="es-ES" sz="1200" b="0" i="0" u="none" strike="noStrike" kern="1200" dirty="0" err="1">
                <a:solidFill>
                  <a:schemeClr val="tx1"/>
                </a:solidFill>
                <a:effectLst/>
                <a:latin typeface="+mn-lt"/>
                <a:ea typeface="+mn-ea"/>
                <a:cs typeface="+mn-cs"/>
              </a:rPr>
              <a:t>But</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we’re</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not</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here</a:t>
            </a:r>
            <a:r>
              <a:rPr lang="es-ES" sz="1200" b="0" i="0" u="none" strike="noStrike" kern="1200" dirty="0">
                <a:solidFill>
                  <a:schemeClr val="tx1"/>
                </a:solidFill>
                <a:effectLst/>
                <a:latin typeface="+mn-lt"/>
                <a:ea typeface="+mn-ea"/>
                <a:cs typeface="+mn-cs"/>
              </a:rPr>
              <a:t> to </a:t>
            </a:r>
            <a:r>
              <a:rPr lang="es-ES" sz="1200" b="0" i="0" u="none" strike="noStrike" kern="1200" dirty="0" err="1">
                <a:solidFill>
                  <a:schemeClr val="tx1"/>
                </a:solidFill>
                <a:effectLst/>
                <a:latin typeface="+mn-lt"/>
                <a:ea typeface="+mn-ea"/>
                <a:cs typeface="+mn-cs"/>
              </a:rPr>
              <a:t>talk</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about</a:t>
            </a:r>
            <a:r>
              <a:rPr lang="es-ES" sz="1200" b="0" i="0" u="none" strike="noStrike" kern="1200" dirty="0">
                <a:solidFill>
                  <a:schemeClr val="tx1"/>
                </a:solidFill>
                <a:effectLst/>
                <a:latin typeface="+mn-lt"/>
                <a:ea typeface="+mn-ea"/>
                <a:cs typeface="+mn-cs"/>
              </a:rPr>
              <a:t> data. </a:t>
            </a:r>
            <a:r>
              <a:rPr lang="es-ES" sz="1200" b="0" i="0" u="none" strike="noStrike" kern="1200" dirty="0" err="1">
                <a:solidFill>
                  <a:schemeClr val="tx1"/>
                </a:solidFill>
                <a:effectLst/>
                <a:latin typeface="+mn-lt"/>
                <a:ea typeface="+mn-ea"/>
                <a:cs typeface="+mn-cs"/>
              </a:rPr>
              <a:t>We’re</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here</a:t>
            </a:r>
            <a:r>
              <a:rPr lang="es-ES" sz="1200" b="0" i="0" u="none" strike="noStrike" kern="1200" dirty="0">
                <a:solidFill>
                  <a:schemeClr val="tx1"/>
                </a:solidFill>
                <a:effectLst/>
                <a:latin typeface="+mn-lt"/>
                <a:ea typeface="+mn-ea"/>
                <a:cs typeface="+mn-cs"/>
              </a:rPr>
              <a:t> to </a:t>
            </a:r>
            <a:r>
              <a:rPr lang="es-ES" sz="1200" b="0" i="0" u="none" strike="noStrike" kern="1200" dirty="0" err="1">
                <a:solidFill>
                  <a:schemeClr val="tx1"/>
                </a:solidFill>
                <a:effectLst/>
                <a:latin typeface="+mn-lt"/>
                <a:ea typeface="+mn-ea"/>
                <a:cs typeface="+mn-cs"/>
              </a:rPr>
              <a:t>talk</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about</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what</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makes</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it</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all</a:t>
            </a:r>
            <a:r>
              <a:rPr lang="es-ES" sz="1200" b="0" i="0" u="none" strike="noStrike" kern="1200" dirty="0">
                <a:solidFill>
                  <a:schemeClr val="tx1"/>
                </a:solidFill>
                <a:effectLst/>
                <a:latin typeface="+mn-lt"/>
                <a:ea typeface="+mn-ea"/>
                <a:cs typeface="+mn-cs"/>
              </a:rPr>
              <a:t> posible. And </a:t>
            </a:r>
            <a:r>
              <a:rPr lang="es-ES" sz="1200" b="0" i="0" u="none" strike="noStrike" kern="1200" dirty="0" err="1">
                <a:solidFill>
                  <a:schemeClr val="tx1"/>
                </a:solidFill>
                <a:effectLst/>
                <a:latin typeface="+mn-lt"/>
                <a:ea typeface="+mn-ea"/>
                <a:cs typeface="+mn-cs"/>
              </a:rPr>
              <a:t>it</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all</a:t>
            </a:r>
            <a:r>
              <a:rPr lang="es-ES" sz="1200" b="0" i="0" u="none" strike="noStrike" kern="1200" dirty="0">
                <a:solidFill>
                  <a:schemeClr val="tx1"/>
                </a:solidFill>
                <a:effectLst/>
                <a:latin typeface="+mn-lt"/>
                <a:ea typeface="+mn-ea"/>
                <a:cs typeface="+mn-cs"/>
              </a:rPr>
              <a:t> </a:t>
            </a:r>
            <a:r>
              <a:rPr lang="es-ES" sz="1200" b="0" i="0" u="none" strike="noStrike" kern="1200" dirty="0" err="1">
                <a:solidFill>
                  <a:schemeClr val="tx1"/>
                </a:solidFill>
                <a:effectLst/>
                <a:latin typeface="+mn-lt"/>
                <a:ea typeface="+mn-ea"/>
                <a:cs typeface="+mn-cs"/>
              </a:rPr>
              <a:t>begins</a:t>
            </a:r>
            <a:r>
              <a:rPr lang="es-ES" sz="1200" b="0" i="0" u="none" strike="noStrike" kern="1200" dirty="0">
                <a:solidFill>
                  <a:schemeClr val="tx1"/>
                </a:solidFill>
                <a:effectLst/>
                <a:latin typeface="+mn-lt"/>
                <a:ea typeface="+mn-ea"/>
                <a:cs typeface="+mn-cs"/>
              </a:rPr>
              <a:t> with </a:t>
            </a:r>
            <a:r>
              <a:rPr lang="es-ES" sz="1200" b="0" i="0" u="none" strike="noStrike" kern="1200" dirty="0" err="1">
                <a:solidFill>
                  <a:schemeClr val="tx1"/>
                </a:solidFill>
                <a:effectLst/>
                <a:latin typeface="+mn-lt"/>
                <a:ea typeface="+mn-ea"/>
                <a:cs typeface="+mn-cs"/>
              </a:rPr>
              <a:t>one</a:t>
            </a:r>
            <a:r>
              <a:rPr lang="es-ES" sz="1200" b="0" i="0" u="none" strike="noStrike" kern="1200" dirty="0">
                <a:solidFill>
                  <a:schemeClr val="tx1"/>
                </a:solidFill>
                <a:effectLst/>
                <a:latin typeface="+mn-lt"/>
                <a:ea typeface="+mn-ea"/>
                <a:cs typeface="+mn-cs"/>
              </a:rPr>
              <a:t> simple Word:</a:t>
            </a:r>
          </a:p>
          <a:p>
            <a:r>
              <a:rPr lang="es-ES" sz="1200" b="0" i="0" u="none" strike="noStrike" kern="1200" dirty="0">
                <a:solidFill>
                  <a:schemeClr val="tx1"/>
                </a:solidFill>
                <a:effectLst/>
                <a:latin typeface="+mn-lt"/>
                <a:ea typeface="+mn-ea"/>
                <a:cs typeface="+mn-cs"/>
              </a:rPr>
              <a:t>TRUST.</a:t>
            </a:r>
            <a:endParaRPr lang="en-US" dirty="0"/>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5</a:t>
            </a:fld>
            <a:endParaRPr lang="en-US" dirty="0"/>
          </a:p>
        </p:txBody>
      </p:sp>
    </p:spTree>
    <p:extLst>
      <p:ext uri="{BB962C8B-B14F-4D97-AF65-F5344CB8AC3E}">
        <p14:creationId xmlns:p14="http://schemas.microsoft.com/office/powerpoint/2010/main" val="1573650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sz="1200" b="0" i="0" kern="1200" dirty="0">
                <a:solidFill>
                  <a:schemeClr val="tx1"/>
                </a:solidFill>
                <a:effectLst/>
                <a:latin typeface="+mn-lt"/>
                <a:ea typeface="+mn-ea"/>
                <a:cs typeface="+mn-cs"/>
              </a:rPr>
              <a:t>When we look at a business where technology is a key requisite, and the correct usage and effectiveness of that technology is key, to make the business model work, we find that, without an organization able to delegate or collaborate with that tech</a:t>
            </a:r>
            <a:r>
              <a:rPr lang="es-ES" sz="1200" b="0" i="0" kern="1200" dirty="0">
                <a:solidFill>
                  <a:schemeClr val="tx1"/>
                </a:solidFill>
                <a:effectLst/>
                <a:latin typeface="+mn-lt"/>
                <a:ea typeface="+mn-ea"/>
                <a:cs typeface="+mn-cs"/>
              </a:rPr>
              <a:t>n</a:t>
            </a:r>
            <a:r>
              <a:rPr lang="en" sz="1200" b="0" i="0" kern="1200" dirty="0">
                <a:solidFill>
                  <a:schemeClr val="tx1"/>
                </a:solidFill>
                <a:effectLst/>
                <a:latin typeface="+mn-lt"/>
                <a:ea typeface="+mn-ea"/>
                <a:cs typeface="+mn-cs"/>
              </a:rPr>
              <a:t>ology in its day to day tasks, nothing runs smoothly. </a:t>
            </a:r>
            <a:r>
              <a:rPr lang="es-ES" sz="1200" b="0" i="0" kern="1200" dirty="0">
                <a:solidFill>
                  <a:schemeClr val="tx1"/>
                </a:solidFill>
                <a:effectLst/>
                <a:latin typeface="+mn-lt"/>
                <a:ea typeface="+mn-ea"/>
                <a:cs typeface="+mn-cs"/>
              </a:rPr>
              <a:t>W</a:t>
            </a:r>
            <a:r>
              <a:rPr lang="en" sz="1200" b="0" i="0" kern="1200" dirty="0">
                <a:solidFill>
                  <a:schemeClr val="tx1"/>
                </a:solidFill>
                <a:effectLst/>
                <a:latin typeface="+mn-lt"/>
                <a:ea typeface="+mn-ea"/>
                <a:cs typeface="+mn-cs"/>
              </a:rPr>
              <a:t>e also find that customers, will need to believe that technology,, will enable a correct service or product delivery.</a:t>
            </a:r>
          </a:p>
          <a:p>
            <a:r>
              <a:rPr lang="en" sz="1200" b="0" i="0" kern="1200" dirty="0">
                <a:solidFill>
                  <a:schemeClr val="tx1"/>
                </a:solidFill>
                <a:effectLst/>
                <a:latin typeface="+mn-lt"/>
                <a:ea typeface="+mn-ea"/>
                <a:cs typeface="+mn-cs"/>
              </a:rPr>
              <a:t>And none of this is possible without TRUST.</a:t>
            </a:r>
          </a:p>
          <a:p>
            <a:endParaRPr lang="en" sz="1200" b="0" i="0" kern="1200" dirty="0">
              <a:solidFill>
                <a:schemeClr val="tx1"/>
              </a:solidFill>
              <a:effectLst/>
              <a:latin typeface="+mn-lt"/>
              <a:ea typeface="+mn-ea"/>
              <a:cs typeface="+mn-cs"/>
            </a:endParaRPr>
          </a:p>
          <a:p>
            <a:r>
              <a:rPr lang="en" sz="1200" b="0" i="0" kern="1200" dirty="0">
                <a:solidFill>
                  <a:schemeClr val="tx1"/>
                </a:solidFill>
                <a:effectLst/>
                <a:latin typeface="+mn-lt"/>
                <a:ea typeface="+mn-ea"/>
                <a:cs typeface="+mn-cs"/>
              </a:rPr>
              <a:t> </a:t>
            </a:r>
            <a:r>
              <a:rPr lang="en" sz="1200" b="0" i="0" u="none" strike="noStrike" kern="1200" dirty="0">
                <a:solidFill>
                  <a:schemeClr val="tx1"/>
                </a:solidFill>
                <a:effectLst/>
                <a:latin typeface="+mn-lt"/>
                <a:ea typeface="+mn-ea"/>
                <a:cs typeface="+mn-cs"/>
                <a:hlinkClick r:id="rId3" tooltip="Hans Moravec"/>
              </a:rPr>
              <a:t>Hans Moravec</a:t>
            </a:r>
            <a:r>
              <a:rPr lang="en" sz="1200" b="0" i="0" kern="1200" dirty="0">
                <a:solidFill>
                  <a:schemeClr val="tx1"/>
                </a:solidFill>
                <a:effectLst/>
                <a:latin typeface="+mn-lt"/>
                <a:ea typeface="+mn-ea"/>
                <a:cs typeface="+mn-cs"/>
              </a:rPr>
              <a:t> believes that "robots in general will be quite emotional about being nice people".</a:t>
            </a:r>
            <a:r>
              <a:rPr lang="en" sz="1200" b="0" i="0" u="none" strike="noStrike" kern="1200" baseline="30000" dirty="0">
                <a:solidFill>
                  <a:schemeClr val="tx1"/>
                </a:solidFill>
                <a:effectLst/>
                <a:latin typeface="+mn-lt"/>
                <a:ea typeface="+mn-ea"/>
                <a:cs typeface="+mn-cs"/>
                <a:hlinkClick r:id="rId4"/>
              </a:rPr>
              <a:t>[66]</a:t>
            </a:r>
            <a:r>
              <a:rPr lang="en" sz="1200" b="0" i="0" kern="1200" dirty="0">
                <a:solidFill>
                  <a:schemeClr val="tx1"/>
                </a:solidFill>
                <a:effectLst/>
                <a:latin typeface="+mn-lt"/>
                <a:ea typeface="+mn-ea"/>
                <a:cs typeface="+mn-cs"/>
              </a:rPr>
              <a:t> Fear is a source of urgency. Empathy is a necessary component of good </a:t>
            </a:r>
            <a:r>
              <a:rPr lang="en" sz="1200" b="0" i="0" u="none" strike="noStrike" kern="1200" dirty="0">
                <a:solidFill>
                  <a:schemeClr val="tx1"/>
                </a:solidFill>
                <a:effectLst/>
                <a:latin typeface="+mn-lt"/>
                <a:ea typeface="+mn-ea"/>
                <a:cs typeface="+mn-cs"/>
                <a:hlinkClick r:id="rId5" tooltip="Human computer interaction"/>
              </a:rPr>
              <a:t>human computer interaction</a:t>
            </a:r>
            <a:r>
              <a:rPr lang="en" sz="1200" b="0" i="0" kern="1200" dirty="0">
                <a:solidFill>
                  <a:schemeClr val="tx1"/>
                </a:solidFill>
                <a:effectLst/>
                <a:latin typeface="+mn-lt"/>
                <a:ea typeface="+mn-ea"/>
                <a:cs typeface="+mn-cs"/>
              </a:rPr>
              <a:t>. He says robots "will try to please you in an apparently selfless manner because it will get a thrill out of this positive reinforcement. You can interpret this as a kind of love."</a:t>
            </a:r>
            <a:endParaRPr lang="en-US" dirty="0"/>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6</a:t>
            </a:fld>
            <a:endParaRPr lang="en-US"/>
          </a:p>
        </p:txBody>
      </p:sp>
    </p:spTree>
    <p:extLst>
      <p:ext uri="{BB962C8B-B14F-4D97-AF65-F5344CB8AC3E}">
        <p14:creationId xmlns:p14="http://schemas.microsoft.com/office/powerpoint/2010/main" val="4234752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b="0" i="0" kern="1200" dirty="0" err="1">
                <a:solidFill>
                  <a:schemeClr val="tx1"/>
                </a:solidFill>
                <a:effectLst/>
                <a:latin typeface="+mn-lt"/>
                <a:ea typeface="+mn-ea"/>
                <a:cs typeface="+mn-cs"/>
              </a:rPr>
              <a:t>According</a:t>
            </a:r>
            <a:r>
              <a:rPr lang="es-ES" sz="1200" b="0" i="0" kern="1200" dirty="0">
                <a:solidFill>
                  <a:schemeClr val="tx1"/>
                </a:solidFill>
                <a:effectLst/>
                <a:latin typeface="+mn-lt"/>
                <a:ea typeface="+mn-ea"/>
                <a:cs typeface="+mn-cs"/>
              </a:rPr>
              <a:t> to a </a:t>
            </a:r>
            <a:r>
              <a:rPr lang="es-ES" sz="1200" b="0" i="0" kern="1200" dirty="0" err="1">
                <a:solidFill>
                  <a:schemeClr val="tx1"/>
                </a:solidFill>
                <a:effectLst/>
                <a:latin typeface="+mn-lt"/>
                <a:ea typeface="+mn-ea"/>
                <a:cs typeface="+mn-cs"/>
              </a:rPr>
              <a:t>recent</a:t>
            </a:r>
            <a:r>
              <a:rPr lang="es-ES" sz="1200" b="0" i="0" kern="1200" dirty="0">
                <a:solidFill>
                  <a:schemeClr val="tx1"/>
                </a:solidFill>
                <a:effectLst/>
                <a:latin typeface="+mn-lt"/>
                <a:ea typeface="+mn-ea"/>
                <a:cs typeface="+mn-cs"/>
              </a:rPr>
              <a:t> Mckinsey </a:t>
            </a:r>
            <a:r>
              <a:rPr lang="es-ES" sz="1200" b="0" i="0" kern="1200" dirty="0" err="1">
                <a:solidFill>
                  <a:schemeClr val="tx1"/>
                </a:solidFill>
                <a:effectLst/>
                <a:latin typeface="+mn-lt"/>
                <a:ea typeface="+mn-ea"/>
                <a:cs typeface="+mn-cs"/>
              </a:rPr>
              <a:t>study</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the</a:t>
            </a:r>
            <a:r>
              <a:rPr lang="es-ES" sz="1200" b="0" i="0" kern="1200" dirty="0">
                <a:solidFill>
                  <a:schemeClr val="tx1"/>
                </a:solidFill>
                <a:effectLst/>
                <a:latin typeface="+mn-lt"/>
                <a:ea typeface="+mn-ea"/>
                <a:cs typeface="+mn-cs"/>
              </a:rPr>
              <a:t> trust crisis </a:t>
            </a:r>
            <a:r>
              <a:rPr lang="es-ES" sz="1200" b="0" i="0" kern="1200" dirty="0" err="1">
                <a:solidFill>
                  <a:schemeClr val="tx1"/>
                </a:solidFill>
                <a:effectLst/>
                <a:latin typeface="+mn-lt"/>
                <a:ea typeface="+mn-ea"/>
                <a:cs typeface="+mn-cs"/>
              </a:rPr>
              <a:t>is</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one</a:t>
            </a:r>
            <a:r>
              <a:rPr lang="es-ES" sz="1200" b="0" i="0" kern="1200" dirty="0">
                <a:solidFill>
                  <a:schemeClr val="tx1"/>
                </a:solidFill>
                <a:effectLst/>
                <a:latin typeface="+mn-lt"/>
                <a:ea typeface="+mn-ea"/>
                <a:cs typeface="+mn-cs"/>
              </a:rPr>
              <a:t> of </a:t>
            </a:r>
            <a:r>
              <a:rPr lang="es-ES" sz="1200" b="0" i="0" kern="1200" dirty="0" err="1">
                <a:solidFill>
                  <a:schemeClr val="tx1"/>
                </a:solidFill>
                <a:effectLst/>
                <a:latin typeface="+mn-lt"/>
                <a:ea typeface="+mn-ea"/>
                <a:cs typeface="+mn-cs"/>
              </a:rPr>
              <a:t>the</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major</a:t>
            </a:r>
            <a:r>
              <a:rPr lang="es-ES" sz="1200" b="0" i="0" kern="1200" dirty="0">
                <a:solidFill>
                  <a:schemeClr val="tx1"/>
                </a:solidFill>
                <a:effectLst/>
                <a:latin typeface="+mn-lt"/>
                <a:ea typeface="+mn-ea"/>
                <a:cs typeface="+mn-cs"/>
              </a:rPr>
              <a:t> Challenge </a:t>
            </a:r>
            <a:r>
              <a:rPr lang="es-ES" sz="1200" b="0" i="0" kern="1200" dirty="0" err="1">
                <a:solidFill>
                  <a:schemeClr val="tx1"/>
                </a:solidFill>
                <a:effectLst/>
                <a:latin typeface="+mn-lt"/>
                <a:ea typeface="+mn-ea"/>
                <a:cs typeface="+mn-cs"/>
              </a:rPr>
              <a:t>brands</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face</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today</a:t>
            </a:r>
            <a:r>
              <a:rPr lang="es-ES" sz="1200" b="0" i="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7</a:t>
            </a:fld>
            <a:endParaRPr lang="en-US"/>
          </a:p>
        </p:txBody>
      </p:sp>
    </p:spTree>
    <p:extLst>
      <p:ext uri="{BB962C8B-B14F-4D97-AF65-F5344CB8AC3E}">
        <p14:creationId xmlns:p14="http://schemas.microsoft.com/office/powerpoint/2010/main" val="229604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So,</a:t>
            </a:r>
            <a:r>
              <a:rPr lang="es-ES" baseline="0" dirty="0"/>
              <a:t> </a:t>
            </a:r>
            <a:r>
              <a:rPr lang="es-ES" baseline="0" dirty="0" err="1"/>
              <a:t>given</a:t>
            </a:r>
            <a:r>
              <a:rPr lang="es-ES" baseline="0" dirty="0"/>
              <a:t> </a:t>
            </a:r>
            <a:r>
              <a:rPr lang="es-ES" baseline="0" dirty="0" err="1"/>
              <a:t>this</a:t>
            </a:r>
            <a:r>
              <a:rPr lang="es-ES" baseline="0" dirty="0"/>
              <a:t> </a:t>
            </a:r>
            <a:r>
              <a:rPr lang="es-ES" baseline="0" dirty="0" err="1"/>
              <a:t>circumstance</a:t>
            </a:r>
            <a:r>
              <a:rPr lang="es-ES" baseline="0" dirty="0"/>
              <a:t> and </a:t>
            </a:r>
            <a:r>
              <a:rPr lang="es-ES" baseline="0" dirty="0" err="1"/>
              <a:t>knowing</a:t>
            </a:r>
            <a:r>
              <a:rPr lang="es-ES" baseline="0" dirty="0"/>
              <a:t>, </a:t>
            </a:r>
            <a:r>
              <a:rPr lang="es-ES" baseline="0" dirty="0" err="1"/>
              <a:t>that</a:t>
            </a:r>
            <a:r>
              <a:rPr lang="es-ES" baseline="0" dirty="0"/>
              <a:t> Technology </a:t>
            </a:r>
            <a:r>
              <a:rPr lang="es-ES" baseline="0" dirty="0" err="1"/>
              <a:t>will</a:t>
            </a:r>
            <a:r>
              <a:rPr lang="es-ES" baseline="0" dirty="0"/>
              <a:t> </a:t>
            </a:r>
            <a:r>
              <a:rPr lang="es-ES" baseline="0" dirty="0" err="1"/>
              <a:t>continue</a:t>
            </a:r>
            <a:r>
              <a:rPr lang="es-ES" baseline="0" dirty="0"/>
              <a:t> to be more and more </a:t>
            </a:r>
            <a:r>
              <a:rPr lang="es-ES" baseline="0" dirty="0" err="1"/>
              <a:t>present</a:t>
            </a:r>
            <a:r>
              <a:rPr lang="es-ES" baseline="0" dirty="0"/>
              <a:t> in </a:t>
            </a:r>
            <a:r>
              <a:rPr lang="es-ES" baseline="0" dirty="0" err="1"/>
              <a:t>our</a:t>
            </a:r>
            <a:r>
              <a:rPr lang="es-ES" baseline="0" dirty="0"/>
              <a:t> </a:t>
            </a:r>
            <a:r>
              <a:rPr lang="es-ES" baseline="0" dirty="0" err="1"/>
              <a:t>lifes</a:t>
            </a:r>
            <a:r>
              <a:rPr lang="es-ES" baseline="0" dirty="0"/>
              <a:t>, </a:t>
            </a:r>
            <a:r>
              <a:rPr lang="es-ES" baseline="0" dirty="0" err="1"/>
              <a:t>ethical</a:t>
            </a:r>
            <a:r>
              <a:rPr lang="es-ES" baseline="0" dirty="0"/>
              <a:t> </a:t>
            </a:r>
            <a:r>
              <a:rPr lang="es-ES" baseline="0" dirty="0" err="1"/>
              <a:t>guidelines</a:t>
            </a:r>
            <a:r>
              <a:rPr lang="es-ES" baseline="0" dirty="0"/>
              <a:t> are </a:t>
            </a:r>
            <a:r>
              <a:rPr lang="es-ES" baseline="0" dirty="0" err="1"/>
              <a:t>being</a:t>
            </a:r>
            <a:r>
              <a:rPr lang="es-ES" baseline="0" dirty="0"/>
              <a:t> </a:t>
            </a:r>
            <a:r>
              <a:rPr lang="es-ES" baseline="0" dirty="0" err="1"/>
              <a:t>developed</a:t>
            </a:r>
            <a:r>
              <a:rPr lang="es-ES" baseline="0" dirty="0"/>
              <a:t> </a:t>
            </a:r>
            <a:r>
              <a:rPr lang="es-ES" baseline="0" dirty="0" err="1"/>
              <a:t>by</a:t>
            </a:r>
            <a:r>
              <a:rPr lang="es-ES" baseline="0" dirty="0"/>
              <a:t> </a:t>
            </a:r>
            <a:r>
              <a:rPr lang="es-ES" baseline="0" dirty="0" err="1"/>
              <a:t>different</a:t>
            </a:r>
            <a:r>
              <a:rPr lang="es-ES" baseline="0" dirty="0"/>
              <a:t> </a:t>
            </a:r>
            <a:r>
              <a:rPr lang="es-ES" baseline="0" dirty="0" err="1"/>
              <a:t>entities</a:t>
            </a:r>
            <a:r>
              <a:rPr lang="es-ES" baseline="0" dirty="0"/>
              <a:t> with </a:t>
            </a:r>
            <a:r>
              <a:rPr lang="es-ES" baseline="0" dirty="0" err="1"/>
              <a:t>the</a:t>
            </a:r>
            <a:r>
              <a:rPr lang="es-ES" baseline="0" dirty="0"/>
              <a:t> </a:t>
            </a:r>
            <a:r>
              <a:rPr lang="es-ES" baseline="0" dirty="0" err="1"/>
              <a:t>intention</a:t>
            </a:r>
            <a:r>
              <a:rPr lang="es-ES" baseline="0" dirty="0"/>
              <a:t> of </a:t>
            </a:r>
            <a:r>
              <a:rPr lang="es-ES" baseline="0" dirty="0" err="1"/>
              <a:t>ensuring</a:t>
            </a:r>
            <a:r>
              <a:rPr lang="es-ES" baseline="0" dirty="0"/>
              <a:t> </a:t>
            </a:r>
            <a:r>
              <a:rPr lang="es-ES" baseline="0" dirty="0" err="1"/>
              <a:t>that</a:t>
            </a:r>
            <a:r>
              <a:rPr lang="es-ES" baseline="0" dirty="0"/>
              <a:t> </a:t>
            </a:r>
            <a:r>
              <a:rPr lang="es-ES" baseline="0" dirty="0" err="1"/>
              <a:t>businesses</a:t>
            </a:r>
            <a:r>
              <a:rPr lang="es-ES" baseline="0" dirty="0"/>
              <a:t> </a:t>
            </a:r>
            <a:r>
              <a:rPr lang="es-ES" baseline="0" dirty="0" err="1"/>
              <a:t>using</a:t>
            </a:r>
            <a:r>
              <a:rPr lang="es-ES" baseline="0" dirty="0"/>
              <a:t> </a:t>
            </a:r>
            <a:r>
              <a:rPr lang="es-ES" baseline="0" dirty="0" err="1"/>
              <a:t>these</a:t>
            </a:r>
            <a:r>
              <a:rPr lang="es-ES" baseline="0" dirty="0"/>
              <a:t> </a:t>
            </a:r>
            <a:r>
              <a:rPr lang="es-ES" baseline="0" dirty="0" err="1"/>
              <a:t>technologies</a:t>
            </a:r>
            <a:r>
              <a:rPr lang="es-ES" baseline="0" dirty="0"/>
              <a:t>, </a:t>
            </a:r>
            <a:r>
              <a:rPr lang="es-ES" baseline="0" dirty="0" err="1"/>
              <a:t>act</a:t>
            </a:r>
            <a:r>
              <a:rPr lang="es-ES" baseline="0" dirty="0"/>
              <a:t> in </a:t>
            </a:r>
            <a:r>
              <a:rPr lang="es-ES" baseline="0" dirty="0" err="1"/>
              <a:t>an</a:t>
            </a:r>
            <a:r>
              <a:rPr lang="es-ES" baseline="0" dirty="0"/>
              <a:t> </a:t>
            </a:r>
            <a:r>
              <a:rPr lang="es-ES" baseline="0" dirty="0" err="1"/>
              <a:t>ethical</a:t>
            </a:r>
            <a:r>
              <a:rPr lang="es-ES" baseline="0" dirty="0"/>
              <a:t> </a:t>
            </a:r>
            <a:r>
              <a:rPr lang="es-ES" baseline="0" dirty="0" err="1"/>
              <a:t>way</a:t>
            </a:r>
            <a:r>
              <a:rPr lang="es-ES" baseline="0" dirty="0"/>
              <a:t>, </a:t>
            </a:r>
            <a:r>
              <a:rPr lang="es-ES" baseline="0" dirty="0" err="1"/>
              <a:t>respecting</a:t>
            </a:r>
            <a:r>
              <a:rPr lang="es-ES" baseline="0" dirty="0"/>
              <a:t> </a:t>
            </a:r>
            <a:r>
              <a:rPr lang="es-ES" baseline="0" dirty="0" err="1"/>
              <a:t>the</a:t>
            </a:r>
            <a:r>
              <a:rPr lang="es-ES" baseline="0" dirty="0"/>
              <a:t> </a:t>
            </a:r>
            <a:r>
              <a:rPr lang="es-ES" baseline="0" dirty="0" err="1"/>
              <a:t>basic</a:t>
            </a:r>
            <a:r>
              <a:rPr lang="es-ES" baseline="0" dirty="0"/>
              <a:t> </a:t>
            </a:r>
            <a:r>
              <a:rPr lang="es-ES" baseline="0" dirty="0" err="1"/>
              <a:t>principles</a:t>
            </a:r>
            <a:r>
              <a:rPr lang="es-ES" baseline="0" dirty="0"/>
              <a:t> of </a:t>
            </a:r>
            <a:r>
              <a:rPr lang="es-ES" baseline="0" dirty="0" err="1"/>
              <a:t>humanity</a:t>
            </a:r>
            <a:r>
              <a:rPr lang="es-ES" baseline="0" dirty="0"/>
              <a:t> and </a:t>
            </a:r>
            <a:r>
              <a:rPr lang="es-ES" baseline="0" dirty="0" err="1"/>
              <a:t>defining</a:t>
            </a:r>
            <a:r>
              <a:rPr lang="es-ES" baseline="0" dirty="0"/>
              <a:t> </a:t>
            </a:r>
            <a:r>
              <a:rPr lang="es-ES" baseline="0" dirty="0" err="1"/>
              <a:t>their</a:t>
            </a:r>
            <a:r>
              <a:rPr lang="es-ES" baseline="0" dirty="0"/>
              <a:t> </a:t>
            </a:r>
            <a:r>
              <a:rPr lang="es-ES" baseline="0" dirty="0" err="1"/>
              <a:t>policies</a:t>
            </a:r>
            <a:r>
              <a:rPr lang="es-ES" baseline="0" dirty="0"/>
              <a:t>.</a:t>
            </a:r>
          </a:p>
          <a:p>
            <a:endParaRPr lang="es-ES" baseline="0" dirty="0"/>
          </a:p>
          <a:p>
            <a:r>
              <a:rPr lang="es-ES" baseline="0" dirty="0"/>
              <a:t>At </a:t>
            </a:r>
            <a:r>
              <a:rPr lang="es-ES" baseline="0" dirty="0" err="1"/>
              <a:t>this</a:t>
            </a:r>
            <a:r>
              <a:rPr lang="es-ES" baseline="0" dirty="0"/>
              <a:t> </a:t>
            </a:r>
            <a:r>
              <a:rPr lang="es-ES" baseline="0" dirty="0" err="1"/>
              <a:t>moment</a:t>
            </a:r>
            <a:r>
              <a:rPr lang="es-ES" baseline="0" dirty="0"/>
              <a:t>, </a:t>
            </a:r>
            <a:r>
              <a:rPr lang="es-ES" baseline="0" dirty="0" err="1"/>
              <a:t>the</a:t>
            </a:r>
            <a:r>
              <a:rPr lang="es-ES" baseline="0" dirty="0"/>
              <a:t> more complete </a:t>
            </a:r>
            <a:r>
              <a:rPr lang="es-ES" baseline="0" dirty="0" err="1"/>
              <a:t>one</a:t>
            </a:r>
            <a:r>
              <a:rPr lang="es-ES" baseline="0" dirty="0"/>
              <a:t> </a:t>
            </a:r>
            <a:r>
              <a:rPr lang="es-ES" baseline="0" dirty="0" err="1"/>
              <a:t>is</a:t>
            </a:r>
            <a:r>
              <a:rPr lang="es-ES" baseline="0" dirty="0"/>
              <a:t> </a:t>
            </a:r>
            <a:r>
              <a:rPr lang="es-ES" baseline="0" dirty="0" err="1"/>
              <a:t>the</a:t>
            </a:r>
            <a:r>
              <a:rPr lang="es-ES" baseline="0" dirty="0"/>
              <a:t> </a:t>
            </a:r>
            <a:r>
              <a:rPr lang="es-ES" baseline="0" dirty="0" err="1"/>
              <a:t>one</a:t>
            </a:r>
            <a:r>
              <a:rPr lang="es-ES" baseline="0" dirty="0"/>
              <a:t> </a:t>
            </a:r>
            <a:r>
              <a:rPr lang="es-ES" baseline="0" dirty="0" err="1"/>
              <a:t>developed</a:t>
            </a:r>
            <a:r>
              <a:rPr lang="es-ES" baseline="0" dirty="0"/>
              <a:t> </a:t>
            </a:r>
            <a:r>
              <a:rPr lang="es-ES" baseline="0" dirty="0" err="1"/>
              <a:t>by</a:t>
            </a:r>
            <a:r>
              <a:rPr lang="es-ES" baseline="0" dirty="0"/>
              <a:t> </a:t>
            </a:r>
            <a:r>
              <a:rPr lang="es-ES" baseline="0" dirty="0" err="1"/>
              <a:t>the</a:t>
            </a:r>
            <a:r>
              <a:rPr lang="es-ES" baseline="0" dirty="0"/>
              <a:t> EU, </a:t>
            </a:r>
            <a:r>
              <a:rPr lang="es-ES" baseline="0" dirty="0" err="1"/>
              <a:t>which</a:t>
            </a:r>
            <a:r>
              <a:rPr lang="es-ES" baseline="0" dirty="0"/>
              <a:t> </a:t>
            </a:r>
            <a:r>
              <a:rPr lang="es-ES" baseline="0" dirty="0" err="1"/>
              <a:t>was</a:t>
            </a:r>
            <a:r>
              <a:rPr lang="es-ES" baseline="0" dirty="0"/>
              <a:t> </a:t>
            </a:r>
            <a:r>
              <a:rPr lang="es-ES" baseline="0" dirty="0" err="1"/>
              <a:t>published</a:t>
            </a:r>
            <a:r>
              <a:rPr lang="es-ES" baseline="0" dirty="0"/>
              <a:t> </a:t>
            </a:r>
            <a:r>
              <a:rPr lang="es-ES" baseline="0" dirty="0" err="1"/>
              <a:t>only</a:t>
            </a:r>
            <a:r>
              <a:rPr lang="es-ES" baseline="0" dirty="0"/>
              <a:t> 4 </a:t>
            </a:r>
            <a:r>
              <a:rPr lang="es-ES" baseline="0" dirty="0" err="1"/>
              <a:t>months</a:t>
            </a:r>
            <a:r>
              <a:rPr lang="es-ES" baseline="0" dirty="0"/>
              <a:t> </a:t>
            </a:r>
            <a:r>
              <a:rPr lang="es-ES" baseline="0" dirty="0" err="1"/>
              <a:t>ago</a:t>
            </a:r>
            <a:r>
              <a:rPr lang="es-ES" baseline="0" dirty="0"/>
              <a:t> and </a:t>
            </a:r>
            <a:r>
              <a:rPr lang="es-ES" baseline="0" dirty="0" err="1"/>
              <a:t>is</a:t>
            </a:r>
            <a:r>
              <a:rPr lang="es-ES" baseline="0" dirty="0"/>
              <a:t> </a:t>
            </a:r>
            <a:r>
              <a:rPr lang="es-ES" baseline="0" dirty="0" err="1"/>
              <a:t>still</a:t>
            </a:r>
            <a:r>
              <a:rPr lang="es-ES" baseline="0" dirty="0"/>
              <a:t> </a:t>
            </a:r>
            <a:r>
              <a:rPr lang="es-ES" baseline="0" dirty="0" err="1"/>
              <a:t>unfinished</a:t>
            </a:r>
            <a:r>
              <a:rPr lang="es-ES" baseline="0" dirty="0"/>
              <a:t>.</a:t>
            </a:r>
          </a:p>
          <a:p>
            <a:endParaRPr lang="es-ES" baseline="0" dirty="0"/>
          </a:p>
          <a:p>
            <a:r>
              <a:rPr lang="es-ES" baseline="0" dirty="0"/>
              <a:t>I </a:t>
            </a:r>
            <a:r>
              <a:rPr lang="es-ES" baseline="0" dirty="0" err="1"/>
              <a:t>believe</a:t>
            </a:r>
            <a:r>
              <a:rPr lang="es-ES" baseline="0" dirty="0"/>
              <a:t> </a:t>
            </a:r>
            <a:r>
              <a:rPr lang="es-ES" baseline="0" dirty="0" err="1"/>
              <a:t>that</a:t>
            </a:r>
            <a:r>
              <a:rPr lang="es-ES" baseline="0" dirty="0"/>
              <a:t> in </a:t>
            </a:r>
            <a:r>
              <a:rPr lang="es-ES" baseline="0" dirty="0" err="1"/>
              <a:t>this</a:t>
            </a:r>
            <a:r>
              <a:rPr lang="es-ES" baseline="0" dirty="0"/>
              <a:t> </a:t>
            </a:r>
            <a:r>
              <a:rPr lang="es-ES" baseline="0" dirty="0" err="1"/>
              <a:t>sense</a:t>
            </a:r>
            <a:r>
              <a:rPr lang="es-ES" baseline="0" dirty="0"/>
              <a:t>, </a:t>
            </a:r>
            <a:r>
              <a:rPr lang="es-ES" baseline="0" dirty="0" err="1"/>
              <a:t>we</a:t>
            </a:r>
            <a:r>
              <a:rPr lang="es-ES" baseline="0" dirty="0"/>
              <a:t> </a:t>
            </a:r>
            <a:r>
              <a:rPr lang="es-ES" baseline="0" dirty="0" err="1"/>
              <a:t>need</a:t>
            </a:r>
            <a:r>
              <a:rPr lang="es-ES" baseline="0" dirty="0"/>
              <a:t> to </a:t>
            </a:r>
            <a:r>
              <a:rPr lang="es-ES" baseline="0" dirty="0" err="1"/>
              <a:t>act</a:t>
            </a:r>
            <a:r>
              <a:rPr lang="es-ES" baseline="0" dirty="0"/>
              <a:t> </a:t>
            </a:r>
            <a:r>
              <a:rPr lang="es-ES" baseline="0" dirty="0" err="1"/>
              <a:t>ahead</a:t>
            </a:r>
            <a:r>
              <a:rPr lang="es-ES" baseline="0" dirty="0"/>
              <a:t> of time and </a:t>
            </a:r>
            <a:r>
              <a:rPr lang="es-ES" baseline="0" dirty="0" err="1"/>
              <a:t>begin</a:t>
            </a:r>
            <a:r>
              <a:rPr lang="es-ES" baseline="0" dirty="0"/>
              <a:t> to define </a:t>
            </a:r>
            <a:r>
              <a:rPr lang="es-ES" baseline="0" dirty="0" err="1"/>
              <a:t>criteria</a:t>
            </a:r>
            <a:r>
              <a:rPr lang="es-ES" baseline="0" dirty="0"/>
              <a:t> </a:t>
            </a:r>
            <a:r>
              <a:rPr lang="es-ES" baseline="0" dirty="0" err="1"/>
              <a:t>which</a:t>
            </a:r>
            <a:r>
              <a:rPr lang="es-ES" baseline="0" dirty="0"/>
              <a:t> </a:t>
            </a:r>
            <a:r>
              <a:rPr lang="es-ES" baseline="0" dirty="0" err="1"/>
              <a:t>allows</a:t>
            </a:r>
            <a:r>
              <a:rPr lang="es-ES" baseline="0" dirty="0"/>
              <a:t> </a:t>
            </a:r>
            <a:r>
              <a:rPr lang="es-ES" baseline="0" dirty="0" err="1"/>
              <a:t>us</a:t>
            </a:r>
            <a:r>
              <a:rPr lang="es-ES" baseline="0" dirty="0"/>
              <a:t> to </a:t>
            </a:r>
            <a:r>
              <a:rPr lang="es-ES" baseline="0" dirty="0" err="1"/>
              <a:t>detect</a:t>
            </a:r>
            <a:r>
              <a:rPr lang="es-ES" baseline="0" dirty="0"/>
              <a:t> </a:t>
            </a:r>
            <a:r>
              <a:rPr lang="es-ES" baseline="0" dirty="0" err="1"/>
              <a:t>the</a:t>
            </a:r>
            <a:r>
              <a:rPr lang="es-ES" baseline="0" dirty="0"/>
              <a:t> posible </a:t>
            </a:r>
            <a:r>
              <a:rPr lang="es-ES" baseline="0" dirty="0" err="1"/>
              <a:t>risk</a:t>
            </a:r>
            <a:r>
              <a:rPr lang="es-ES" baseline="0" dirty="0"/>
              <a:t> a Company </a:t>
            </a:r>
            <a:r>
              <a:rPr lang="es-ES" baseline="0" dirty="0" err="1"/>
              <a:t>might</a:t>
            </a:r>
            <a:r>
              <a:rPr lang="es-ES" baseline="0" dirty="0"/>
              <a:t> pose to </a:t>
            </a:r>
            <a:r>
              <a:rPr lang="es-ES" baseline="0" dirty="0" err="1"/>
              <a:t>society</a:t>
            </a:r>
            <a:r>
              <a:rPr lang="es-ES" baseline="0" dirty="0"/>
              <a:t>, </a:t>
            </a:r>
            <a:r>
              <a:rPr lang="es-ES" baseline="0" dirty="0" err="1"/>
              <a:t>given</a:t>
            </a:r>
            <a:r>
              <a:rPr lang="es-ES" baseline="0" dirty="0"/>
              <a:t> a </a:t>
            </a:r>
            <a:r>
              <a:rPr lang="es-ES" baseline="0" dirty="0" err="1"/>
              <a:t>misusage</a:t>
            </a:r>
            <a:r>
              <a:rPr lang="es-ES" baseline="0" dirty="0"/>
              <a:t> of Technology and/</a:t>
            </a:r>
            <a:r>
              <a:rPr lang="es-ES" baseline="0" dirty="0" err="1"/>
              <a:t>or</a:t>
            </a:r>
            <a:r>
              <a:rPr lang="es-ES" baseline="0" dirty="0"/>
              <a:t> a </a:t>
            </a:r>
            <a:r>
              <a:rPr lang="es-ES" baseline="0" dirty="0" err="1"/>
              <a:t>misusage</a:t>
            </a:r>
            <a:r>
              <a:rPr lang="es-ES" baseline="0" dirty="0"/>
              <a:t> of </a:t>
            </a:r>
            <a:r>
              <a:rPr lang="es-ES" baseline="0" dirty="0" err="1"/>
              <a:t>it’s</a:t>
            </a:r>
            <a:r>
              <a:rPr lang="es-ES" baseline="0" dirty="0"/>
              <a:t> </a:t>
            </a:r>
            <a:r>
              <a:rPr lang="es-ES" baseline="0" dirty="0" err="1"/>
              <a:t>customers</a:t>
            </a:r>
            <a:r>
              <a:rPr lang="es-ES" baseline="0" dirty="0"/>
              <a:t> trust.</a:t>
            </a:r>
          </a:p>
          <a:p>
            <a:endParaRPr lang="es-ES" baseline="0" dirty="0"/>
          </a:p>
          <a:p>
            <a:r>
              <a:rPr lang="es-ES" baseline="0" dirty="0"/>
              <a:t>So </a:t>
            </a:r>
            <a:r>
              <a:rPr lang="es-ES" baseline="0" dirty="0" err="1"/>
              <a:t>lets</a:t>
            </a:r>
            <a:r>
              <a:rPr lang="es-ES" baseline="0" dirty="0"/>
              <a:t> look at </a:t>
            </a:r>
            <a:r>
              <a:rPr lang="es-ES" baseline="0" dirty="0" err="1"/>
              <a:t>that</a:t>
            </a:r>
            <a:r>
              <a:rPr lang="es-ES" baseline="0" dirty="0"/>
              <a:t> </a:t>
            </a:r>
            <a:r>
              <a:rPr lang="es-ES" baseline="0" dirty="0" err="1"/>
              <a:t>framework</a:t>
            </a:r>
            <a:r>
              <a:rPr lang="es-ES" baseline="0" dirty="0"/>
              <a:t>:</a:t>
            </a:r>
            <a:endParaRPr lang="es-ES" dirty="0"/>
          </a:p>
        </p:txBody>
      </p:sp>
      <p:sp>
        <p:nvSpPr>
          <p:cNvPr id="4" name="Slide Number Placeholder 3"/>
          <p:cNvSpPr>
            <a:spLocks noGrp="1"/>
          </p:cNvSpPr>
          <p:nvPr>
            <p:ph type="sldNum" sz="quarter" idx="5"/>
          </p:nvPr>
        </p:nvSpPr>
        <p:spPr/>
        <p:txBody>
          <a:bodyPr/>
          <a:lstStyle/>
          <a:p>
            <a:fld id="{570EF173-70C9-4928-91B4-592A08AAB7D8}" type="slidenum">
              <a:rPr lang="en-US" smtClean="0"/>
              <a:t>8</a:t>
            </a:fld>
            <a:endParaRPr lang="en-US"/>
          </a:p>
        </p:txBody>
      </p:sp>
    </p:spTree>
    <p:extLst>
      <p:ext uri="{BB962C8B-B14F-4D97-AF65-F5344CB8AC3E}">
        <p14:creationId xmlns:p14="http://schemas.microsoft.com/office/powerpoint/2010/main" val="3271350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The concept of </a:t>
            </a:r>
            <a:r>
              <a:rPr lang="es-ES" dirty="0" err="1"/>
              <a:t>empathy</a:t>
            </a:r>
            <a:r>
              <a:rPr lang="es-ES" dirty="0"/>
              <a:t> has </a:t>
            </a:r>
            <a:r>
              <a:rPr lang="es-ES" dirty="0" err="1"/>
              <a:t>been</a:t>
            </a:r>
            <a:r>
              <a:rPr lang="es-ES" dirty="0"/>
              <a:t> </a:t>
            </a:r>
            <a:r>
              <a:rPr lang="es-ES" dirty="0" err="1"/>
              <a:t>around</a:t>
            </a:r>
            <a:r>
              <a:rPr lang="es-ES" dirty="0"/>
              <a:t> </a:t>
            </a:r>
            <a:r>
              <a:rPr lang="es-ES" dirty="0" err="1"/>
              <a:t>for</a:t>
            </a:r>
            <a:r>
              <a:rPr lang="es-ES" dirty="0"/>
              <a:t> </a:t>
            </a:r>
            <a:r>
              <a:rPr lang="es-ES" dirty="0" err="1"/>
              <a:t>centuries</a:t>
            </a:r>
            <a:r>
              <a:rPr lang="es-ES" dirty="0"/>
              <a:t> and </a:t>
            </a:r>
            <a:r>
              <a:rPr lang="es-ES" dirty="0" err="1"/>
              <a:t>still</a:t>
            </a:r>
            <a:r>
              <a:rPr lang="es-ES" dirty="0"/>
              <a:t> </a:t>
            </a:r>
            <a:r>
              <a:rPr lang="es-ES" dirty="0" err="1"/>
              <a:t>today</a:t>
            </a:r>
            <a:r>
              <a:rPr lang="es-ES" dirty="0"/>
              <a:t>, </a:t>
            </a:r>
            <a:r>
              <a:rPr lang="es-ES" dirty="0" err="1"/>
              <a:t>there</a:t>
            </a:r>
            <a:r>
              <a:rPr lang="es-ES" dirty="0"/>
              <a:t> </a:t>
            </a:r>
            <a:r>
              <a:rPr lang="es-ES" dirty="0" err="1"/>
              <a:t>isnt</a:t>
            </a:r>
            <a:r>
              <a:rPr lang="es-ES" dirty="0"/>
              <a:t> a </a:t>
            </a:r>
            <a:r>
              <a:rPr lang="es-ES" dirty="0" err="1"/>
              <a:t>common</a:t>
            </a:r>
            <a:r>
              <a:rPr lang="es-ES" dirty="0"/>
              <a:t> </a:t>
            </a:r>
            <a:r>
              <a:rPr lang="es-ES" dirty="0" err="1"/>
              <a:t>consensus</a:t>
            </a:r>
            <a:r>
              <a:rPr lang="es-ES" dirty="0"/>
              <a:t> </a:t>
            </a:r>
            <a:r>
              <a:rPr lang="es-ES" dirty="0" err="1"/>
              <a:t>on</a:t>
            </a:r>
            <a:r>
              <a:rPr lang="es-ES" dirty="0"/>
              <a:t> a </a:t>
            </a:r>
            <a:r>
              <a:rPr lang="es-ES" dirty="0" err="1"/>
              <a:t>clear</a:t>
            </a:r>
            <a:r>
              <a:rPr lang="es-ES" dirty="0"/>
              <a:t> </a:t>
            </a:r>
            <a:r>
              <a:rPr lang="es-ES" dirty="0" err="1"/>
              <a:t>definition</a:t>
            </a:r>
            <a:r>
              <a:rPr lang="es-ES" dirty="0"/>
              <a:t> of </a:t>
            </a:r>
            <a:r>
              <a:rPr lang="es-ES" dirty="0" err="1"/>
              <a:t>the</a:t>
            </a:r>
            <a:r>
              <a:rPr lang="es-ES" dirty="0"/>
              <a:t> </a:t>
            </a:r>
            <a:r>
              <a:rPr lang="es-ES" dirty="0" err="1"/>
              <a:t>term</a:t>
            </a:r>
            <a:r>
              <a:rPr lang="es-ES" dirty="0"/>
              <a:t> </a:t>
            </a:r>
            <a:r>
              <a:rPr lang="es-ES" dirty="0" err="1"/>
              <a:t>or</a:t>
            </a:r>
            <a:r>
              <a:rPr lang="es-ES" dirty="0"/>
              <a:t> </a:t>
            </a:r>
            <a:r>
              <a:rPr lang="es-ES" dirty="0" err="1"/>
              <a:t>its</a:t>
            </a:r>
            <a:r>
              <a:rPr lang="es-ES" dirty="0"/>
              <a:t> </a:t>
            </a:r>
            <a:r>
              <a:rPr lang="es-ES" dirty="0" err="1"/>
              <a:t>classifications</a:t>
            </a:r>
            <a:r>
              <a:rPr lang="es-ES" dirty="0"/>
              <a:t>. The </a:t>
            </a:r>
            <a:r>
              <a:rPr lang="es-ES" dirty="0" err="1"/>
              <a:t>term</a:t>
            </a:r>
            <a:r>
              <a:rPr lang="es-ES" dirty="0"/>
              <a:t> </a:t>
            </a:r>
            <a:r>
              <a:rPr lang="es-ES" dirty="0" err="1"/>
              <a:t>Eihnfulung</a:t>
            </a:r>
            <a:r>
              <a:rPr lang="es-ES" dirty="0"/>
              <a:t> </a:t>
            </a:r>
            <a:r>
              <a:rPr lang="es-ES" dirty="0" err="1"/>
              <a:t>is</a:t>
            </a:r>
            <a:r>
              <a:rPr lang="es-ES" dirty="0"/>
              <a:t> </a:t>
            </a:r>
            <a:r>
              <a:rPr lang="es-ES" dirty="0" err="1"/>
              <a:t>the</a:t>
            </a:r>
            <a:r>
              <a:rPr lang="es-ES" dirty="0"/>
              <a:t> </a:t>
            </a:r>
            <a:r>
              <a:rPr lang="es-ES" dirty="0" err="1"/>
              <a:t>first</a:t>
            </a:r>
            <a:r>
              <a:rPr lang="es-ES" dirty="0"/>
              <a:t> time a concept </a:t>
            </a:r>
            <a:r>
              <a:rPr lang="es-ES" dirty="0" err="1"/>
              <a:t>associated</a:t>
            </a:r>
            <a:r>
              <a:rPr lang="es-ES" dirty="0"/>
              <a:t> to </a:t>
            </a:r>
            <a:r>
              <a:rPr lang="es-ES" dirty="0" err="1"/>
              <a:t>empathy</a:t>
            </a:r>
            <a:r>
              <a:rPr lang="es-ES" dirty="0"/>
              <a:t> </a:t>
            </a:r>
            <a:r>
              <a:rPr lang="es-ES" dirty="0" err="1"/>
              <a:t>is</a:t>
            </a:r>
            <a:r>
              <a:rPr lang="es-ES" dirty="0"/>
              <a:t> </a:t>
            </a:r>
            <a:r>
              <a:rPr lang="es-ES" dirty="0" err="1"/>
              <a:t>defined</a:t>
            </a:r>
            <a:r>
              <a:rPr lang="es-ES" dirty="0"/>
              <a:t>, as “</a:t>
            </a:r>
            <a:r>
              <a:rPr lang="es-ES" dirty="0" err="1"/>
              <a:t>humans</a:t>
            </a:r>
            <a:r>
              <a:rPr lang="es-ES" dirty="0"/>
              <a:t> </a:t>
            </a:r>
            <a:r>
              <a:rPr lang="es-ES" dirty="0" err="1"/>
              <a:t>spontaneous</a:t>
            </a:r>
            <a:r>
              <a:rPr lang="es-ES" dirty="0"/>
              <a:t> </a:t>
            </a:r>
            <a:r>
              <a:rPr lang="es-ES" dirty="0" err="1"/>
              <a:t>projection</a:t>
            </a:r>
            <a:r>
              <a:rPr lang="es-ES" dirty="0"/>
              <a:t> of real </a:t>
            </a:r>
            <a:r>
              <a:rPr lang="es-ES" dirty="0" err="1"/>
              <a:t>psychic</a:t>
            </a:r>
            <a:r>
              <a:rPr lang="es-ES" dirty="0"/>
              <a:t> </a:t>
            </a:r>
            <a:r>
              <a:rPr lang="es-ES" dirty="0" err="1"/>
              <a:t>feeling</a:t>
            </a:r>
            <a:r>
              <a:rPr lang="es-ES" dirty="0"/>
              <a:t> </a:t>
            </a:r>
            <a:r>
              <a:rPr lang="es-ES" dirty="0" err="1"/>
              <a:t>into</a:t>
            </a:r>
            <a:r>
              <a:rPr lang="es-ES" dirty="0"/>
              <a:t> </a:t>
            </a:r>
            <a:r>
              <a:rPr lang="es-ES" dirty="0" err="1"/>
              <a:t>the</a:t>
            </a:r>
            <a:r>
              <a:rPr lang="es-ES" dirty="0"/>
              <a:t> </a:t>
            </a:r>
            <a:r>
              <a:rPr lang="es-ES" dirty="0" err="1"/>
              <a:t>people</a:t>
            </a:r>
            <a:r>
              <a:rPr lang="es-ES" dirty="0"/>
              <a:t> and Things </a:t>
            </a:r>
            <a:r>
              <a:rPr lang="es-ES" dirty="0" err="1"/>
              <a:t>they</a:t>
            </a:r>
            <a:r>
              <a:rPr lang="es-ES" dirty="0"/>
              <a:t> </a:t>
            </a:r>
            <a:r>
              <a:rPr lang="es-ES" dirty="0" err="1"/>
              <a:t>perceive</a:t>
            </a:r>
            <a:r>
              <a:rPr lang="es-ES" dirty="0"/>
              <a:t> (Robert </a:t>
            </a:r>
            <a:r>
              <a:rPr lang="es-ES" dirty="0" err="1"/>
              <a:t>Vischer</a:t>
            </a:r>
            <a:r>
              <a:rPr lang="es-ES" dirty="0"/>
              <a:t> 1873, </a:t>
            </a:r>
            <a:r>
              <a:rPr lang="es-ES" dirty="0" err="1"/>
              <a:t>cited</a:t>
            </a:r>
            <a:r>
              <a:rPr lang="es-ES" dirty="0"/>
              <a:t> in </a:t>
            </a:r>
            <a:r>
              <a:rPr lang="es-ES" dirty="0" err="1"/>
              <a:t>Listowel</a:t>
            </a:r>
            <a:r>
              <a:rPr lang="es-ES" dirty="0"/>
              <a:t> 1934).</a:t>
            </a:r>
            <a:r>
              <a:rPr lang="es-ES" dirty="0" err="1"/>
              <a:t>Later</a:t>
            </a:r>
            <a:r>
              <a:rPr lang="es-ES" dirty="0"/>
              <a:t> </a:t>
            </a:r>
            <a:r>
              <a:rPr lang="es-ES" dirty="0" err="1"/>
              <a:t>on</a:t>
            </a:r>
            <a:r>
              <a:rPr lang="es-ES" dirty="0"/>
              <a:t>, in 1909, </a:t>
            </a:r>
            <a:r>
              <a:rPr lang="es-ES" dirty="0" err="1"/>
              <a:t>Titchener</a:t>
            </a:r>
            <a:r>
              <a:rPr lang="es-ES" dirty="0"/>
              <a:t> </a:t>
            </a:r>
            <a:r>
              <a:rPr lang="es-ES" dirty="0" err="1"/>
              <a:t>coins</a:t>
            </a:r>
            <a:r>
              <a:rPr lang="es-ES" dirty="0"/>
              <a:t> </a:t>
            </a:r>
            <a:r>
              <a:rPr lang="es-ES" dirty="0" err="1"/>
              <a:t>the</a:t>
            </a:r>
            <a:r>
              <a:rPr lang="es-ES" dirty="0"/>
              <a:t> </a:t>
            </a:r>
            <a:r>
              <a:rPr lang="es-ES" dirty="0" err="1"/>
              <a:t>term</a:t>
            </a:r>
            <a:r>
              <a:rPr lang="es-ES" dirty="0"/>
              <a:t> </a:t>
            </a:r>
            <a:r>
              <a:rPr lang="es-ES" dirty="0" err="1"/>
              <a:t>Empathy</a:t>
            </a:r>
            <a:r>
              <a:rPr lang="es-ES" dirty="0"/>
              <a:t> </a:t>
            </a:r>
            <a:r>
              <a:rPr lang="es-ES" dirty="0" err="1"/>
              <a:t>from</a:t>
            </a:r>
            <a:r>
              <a:rPr lang="es-ES" dirty="0"/>
              <a:t> </a:t>
            </a:r>
            <a:r>
              <a:rPr lang="es-ES" dirty="0" err="1"/>
              <a:t>this</a:t>
            </a:r>
            <a:r>
              <a:rPr lang="es-ES" dirty="0"/>
              <a:t> original Word, as a “</a:t>
            </a:r>
            <a:r>
              <a:rPr lang="es-ES" dirty="0" err="1"/>
              <a:t>process</a:t>
            </a:r>
            <a:r>
              <a:rPr lang="es-ES" dirty="0"/>
              <a:t> of </a:t>
            </a:r>
            <a:r>
              <a:rPr lang="es-ES" dirty="0" err="1"/>
              <a:t>humanizing</a:t>
            </a:r>
            <a:r>
              <a:rPr lang="es-ES" dirty="0"/>
              <a:t> </a:t>
            </a:r>
            <a:r>
              <a:rPr lang="es-ES" dirty="0" err="1"/>
              <a:t>objects</a:t>
            </a:r>
            <a:r>
              <a:rPr lang="es-ES" dirty="0"/>
              <a:t>, Reading </a:t>
            </a:r>
            <a:r>
              <a:rPr lang="es-ES" dirty="0" err="1"/>
              <a:t>or</a:t>
            </a:r>
            <a:r>
              <a:rPr lang="es-ES" dirty="0"/>
              <a:t> </a:t>
            </a:r>
            <a:r>
              <a:rPr lang="es-ES" dirty="0" err="1"/>
              <a:t>feeling</a:t>
            </a:r>
            <a:r>
              <a:rPr lang="es-ES" dirty="0"/>
              <a:t> </a:t>
            </a:r>
            <a:r>
              <a:rPr lang="es-ES" dirty="0" err="1"/>
              <a:t>ourselves</a:t>
            </a:r>
            <a:r>
              <a:rPr lang="es-ES" dirty="0"/>
              <a:t> </a:t>
            </a:r>
            <a:r>
              <a:rPr lang="es-ES" dirty="0" err="1"/>
              <a:t>into</a:t>
            </a:r>
            <a:r>
              <a:rPr lang="es-ES" dirty="0"/>
              <a:t> </a:t>
            </a:r>
            <a:r>
              <a:rPr lang="es-ES" dirty="0" err="1"/>
              <a:t>them</a:t>
            </a:r>
            <a:r>
              <a:rPr lang="es-ES" dirty="0"/>
              <a:t>” </a:t>
            </a:r>
          </a:p>
          <a:p>
            <a:endParaRPr lang="en-US" dirty="0"/>
          </a:p>
          <a:p>
            <a:r>
              <a:rPr lang="en-US" dirty="0"/>
              <a:t>Then, we have the </a:t>
            </a:r>
            <a:r>
              <a:rPr lang="en-US" dirty="0" err="1"/>
              <a:t>understandeable</a:t>
            </a:r>
            <a:r>
              <a:rPr lang="en-US" dirty="0"/>
              <a:t> definition that Carl Rogers coins in 1975, for the term empathy, in the sense of being empathic. He later turns it into a process we will use in the next slides to define and set the context where empathy would be useful for strengthening online relationships, be it person – person or HCI (Human- Compute Interaction Based).</a:t>
            </a:r>
          </a:p>
          <a:p>
            <a:endParaRPr lang="en-US" dirty="0"/>
          </a:p>
          <a:p>
            <a:r>
              <a:rPr lang="en-US" dirty="0"/>
              <a:t>Another definition of the term is that given by Ickes, 1993, “an important </a:t>
            </a:r>
            <a:r>
              <a:rPr lang="en-US" dirty="0" err="1"/>
              <a:t>phenomenom</a:t>
            </a:r>
            <a:r>
              <a:rPr lang="en-US" dirty="0"/>
              <a:t> in interpersonal communication which refers to the ability of accurately inferring another person’s feeling and responding compassionately to another person’s distress”</a:t>
            </a:r>
          </a:p>
          <a:p>
            <a:endParaRPr lang="en-US" dirty="0"/>
          </a:p>
        </p:txBody>
      </p:sp>
      <p:sp>
        <p:nvSpPr>
          <p:cNvPr id="4" name="Slide Number Placeholder 3"/>
          <p:cNvSpPr>
            <a:spLocks noGrp="1"/>
          </p:cNvSpPr>
          <p:nvPr>
            <p:ph type="sldNum" sz="quarter" idx="5"/>
          </p:nvPr>
        </p:nvSpPr>
        <p:spPr/>
        <p:txBody>
          <a:bodyPr/>
          <a:lstStyle/>
          <a:p>
            <a:fld id="{570EF173-70C9-4928-91B4-592A08AAB7D8}" type="slidenum">
              <a:rPr lang="en-US" smtClean="0"/>
              <a:t>9</a:t>
            </a:fld>
            <a:endParaRPr lang="en-US"/>
          </a:p>
        </p:txBody>
      </p:sp>
    </p:spTree>
    <p:extLst>
      <p:ext uri="{BB962C8B-B14F-4D97-AF65-F5344CB8AC3E}">
        <p14:creationId xmlns:p14="http://schemas.microsoft.com/office/powerpoint/2010/main" val="1224551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AC562-5B22-2743-BBD2-F4F772AF8F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ES_tradnl"/>
          </a:p>
        </p:txBody>
      </p:sp>
      <p:sp>
        <p:nvSpPr>
          <p:cNvPr id="3" name="Subtitle 2">
            <a:extLst>
              <a:ext uri="{FF2B5EF4-FFF2-40B4-BE49-F238E27FC236}">
                <a16:creationId xmlns:a16="http://schemas.microsoft.com/office/drawing/2014/main" id="{0F912685-3E69-8243-8508-03877BEFA1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ES_tradnl"/>
          </a:p>
        </p:txBody>
      </p:sp>
      <p:sp>
        <p:nvSpPr>
          <p:cNvPr id="4" name="Date Placeholder 3">
            <a:extLst>
              <a:ext uri="{FF2B5EF4-FFF2-40B4-BE49-F238E27FC236}">
                <a16:creationId xmlns:a16="http://schemas.microsoft.com/office/drawing/2014/main" id="{03710F50-1E91-ED44-8D6A-5922A1475E68}"/>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5" name="Footer Placeholder 4">
            <a:extLst>
              <a:ext uri="{FF2B5EF4-FFF2-40B4-BE49-F238E27FC236}">
                <a16:creationId xmlns:a16="http://schemas.microsoft.com/office/drawing/2014/main" id="{3B9B220C-6237-5B4A-B69A-D3D9E74E423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5052061-7250-7342-973E-8DB6F1EABF7B}"/>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986755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537D1-9F67-D44D-A55B-E6A3777D8D4A}"/>
              </a:ext>
            </a:extLst>
          </p:cNvPr>
          <p:cNvSpPr>
            <a:spLocks noGrp="1"/>
          </p:cNvSpPr>
          <p:nvPr>
            <p:ph type="title"/>
          </p:nvPr>
        </p:nvSpPr>
        <p:spPr/>
        <p:txBody>
          <a:bodyPr/>
          <a:lstStyle/>
          <a:p>
            <a:r>
              <a:rPr lang="en-US"/>
              <a:t>Click to edit Master title style</a:t>
            </a:r>
            <a:endParaRPr lang="es-ES_tradnl"/>
          </a:p>
        </p:txBody>
      </p:sp>
      <p:sp>
        <p:nvSpPr>
          <p:cNvPr id="3" name="Vertical Text Placeholder 2">
            <a:extLst>
              <a:ext uri="{FF2B5EF4-FFF2-40B4-BE49-F238E27FC236}">
                <a16:creationId xmlns:a16="http://schemas.microsoft.com/office/drawing/2014/main" id="{928ADC37-98E3-CE4F-8E7C-3C002519C7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B587BE1F-7DB9-5B43-98E0-D1900F003E78}"/>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5" name="Footer Placeholder 4">
            <a:extLst>
              <a:ext uri="{FF2B5EF4-FFF2-40B4-BE49-F238E27FC236}">
                <a16:creationId xmlns:a16="http://schemas.microsoft.com/office/drawing/2014/main" id="{FA1F4A78-C1E7-3A42-BB7D-76485186CC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AE6EB97-5FFD-5E48-AB41-F5B40C9FD5DF}"/>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15439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325D24-AD23-D24D-8AD0-DCC5F507B8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ES_tradnl"/>
          </a:p>
        </p:txBody>
      </p:sp>
      <p:sp>
        <p:nvSpPr>
          <p:cNvPr id="3" name="Vertical Text Placeholder 2">
            <a:extLst>
              <a:ext uri="{FF2B5EF4-FFF2-40B4-BE49-F238E27FC236}">
                <a16:creationId xmlns:a16="http://schemas.microsoft.com/office/drawing/2014/main" id="{9F3811EB-D933-654E-8439-E48F385074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E13D7F3D-F07D-FF46-9B03-7B8213931BD9}"/>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5" name="Footer Placeholder 4">
            <a:extLst>
              <a:ext uri="{FF2B5EF4-FFF2-40B4-BE49-F238E27FC236}">
                <a16:creationId xmlns:a16="http://schemas.microsoft.com/office/drawing/2014/main" id="{706AE844-4BDB-B348-8EA0-0FF1D16684E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D6FA964-4793-C344-8C30-AD6FD2BB20CD}"/>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3175102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0CF10-1807-8F4E-83AB-2D193BC7FAAC}"/>
              </a:ext>
            </a:extLst>
          </p:cNvPr>
          <p:cNvSpPr>
            <a:spLocks noGrp="1"/>
          </p:cNvSpPr>
          <p:nvPr>
            <p:ph type="title"/>
          </p:nvPr>
        </p:nvSpPr>
        <p:spPr/>
        <p:txBody>
          <a:bodyPr/>
          <a:lstStyle/>
          <a:p>
            <a:r>
              <a:rPr lang="en-US"/>
              <a:t>Click to edit Master title style</a:t>
            </a:r>
            <a:endParaRPr lang="es-ES_tradnl"/>
          </a:p>
        </p:txBody>
      </p:sp>
      <p:sp>
        <p:nvSpPr>
          <p:cNvPr id="3" name="Content Placeholder 2">
            <a:extLst>
              <a:ext uri="{FF2B5EF4-FFF2-40B4-BE49-F238E27FC236}">
                <a16:creationId xmlns:a16="http://schemas.microsoft.com/office/drawing/2014/main" id="{2E520E9C-5187-6041-BBBB-B3F16426840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5E1E0AF0-B85F-C14A-8668-52E24823272C}"/>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5" name="Footer Placeholder 4">
            <a:extLst>
              <a:ext uri="{FF2B5EF4-FFF2-40B4-BE49-F238E27FC236}">
                <a16:creationId xmlns:a16="http://schemas.microsoft.com/office/drawing/2014/main" id="{C50F9E2D-4FE0-3B49-AD77-17E3F5FAB0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6CB3116-FBBE-9F4D-9B7F-4C2F8E1F5D32}"/>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992183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21804-2E89-2E44-98AA-64717E51588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ES_tradnl"/>
          </a:p>
        </p:txBody>
      </p:sp>
      <p:sp>
        <p:nvSpPr>
          <p:cNvPr id="3" name="Text Placeholder 2">
            <a:extLst>
              <a:ext uri="{FF2B5EF4-FFF2-40B4-BE49-F238E27FC236}">
                <a16:creationId xmlns:a16="http://schemas.microsoft.com/office/drawing/2014/main" id="{17EF57DF-9F0A-7546-AD1C-96993C28E5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50522E-84A1-C949-9F40-A9C98B7C8836}"/>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5" name="Footer Placeholder 4">
            <a:extLst>
              <a:ext uri="{FF2B5EF4-FFF2-40B4-BE49-F238E27FC236}">
                <a16:creationId xmlns:a16="http://schemas.microsoft.com/office/drawing/2014/main" id="{4CB0B4F8-B7ED-2945-B6BE-EFDC04A90D5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E644492-AD3D-C845-825C-029ADA83FEFA}"/>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3144534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B78A2-45EE-4440-A4DF-2ECC50DE932B}"/>
              </a:ext>
            </a:extLst>
          </p:cNvPr>
          <p:cNvSpPr>
            <a:spLocks noGrp="1"/>
          </p:cNvSpPr>
          <p:nvPr>
            <p:ph type="title"/>
          </p:nvPr>
        </p:nvSpPr>
        <p:spPr/>
        <p:txBody>
          <a:bodyPr/>
          <a:lstStyle/>
          <a:p>
            <a:r>
              <a:rPr lang="en-US"/>
              <a:t>Click to edit Master title style</a:t>
            </a:r>
            <a:endParaRPr lang="es-ES_tradnl"/>
          </a:p>
        </p:txBody>
      </p:sp>
      <p:sp>
        <p:nvSpPr>
          <p:cNvPr id="3" name="Content Placeholder 2">
            <a:extLst>
              <a:ext uri="{FF2B5EF4-FFF2-40B4-BE49-F238E27FC236}">
                <a16:creationId xmlns:a16="http://schemas.microsoft.com/office/drawing/2014/main" id="{9752F5C4-6875-404E-8E25-456C50BB5B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Content Placeholder 3">
            <a:extLst>
              <a:ext uri="{FF2B5EF4-FFF2-40B4-BE49-F238E27FC236}">
                <a16:creationId xmlns:a16="http://schemas.microsoft.com/office/drawing/2014/main" id="{87BB3A2C-0918-6C49-97D6-060A98FCF6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5" name="Date Placeholder 4">
            <a:extLst>
              <a:ext uri="{FF2B5EF4-FFF2-40B4-BE49-F238E27FC236}">
                <a16:creationId xmlns:a16="http://schemas.microsoft.com/office/drawing/2014/main" id="{DB8C157D-F08F-4E4B-881A-C38C058259C7}"/>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6" name="Footer Placeholder 5">
            <a:extLst>
              <a:ext uri="{FF2B5EF4-FFF2-40B4-BE49-F238E27FC236}">
                <a16:creationId xmlns:a16="http://schemas.microsoft.com/office/drawing/2014/main" id="{23AF0B53-8F08-BD4F-922D-49E2E89D96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CB1E524-1A12-CB44-AB0F-03FB55911349}"/>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3392350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039AB-D85D-034D-9165-3323E7C52C9A}"/>
              </a:ext>
            </a:extLst>
          </p:cNvPr>
          <p:cNvSpPr>
            <a:spLocks noGrp="1"/>
          </p:cNvSpPr>
          <p:nvPr>
            <p:ph type="title"/>
          </p:nvPr>
        </p:nvSpPr>
        <p:spPr>
          <a:xfrm>
            <a:off x="839788" y="365125"/>
            <a:ext cx="10515600" cy="1325563"/>
          </a:xfrm>
        </p:spPr>
        <p:txBody>
          <a:bodyPr/>
          <a:lstStyle/>
          <a:p>
            <a:r>
              <a:rPr lang="en-US"/>
              <a:t>Click to edit Master title style</a:t>
            </a:r>
            <a:endParaRPr lang="es-ES_tradnl"/>
          </a:p>
        </p:txBody>
      </p:sp>
      <p:sp>
        <p:nvSpPr>
          <p:cNvPr id="3" name="Text Placeholder 2">
            <a:extLst>
              <a:ext uri="{FF2B5EF4-FFF2-40B4-BE49-F238E27FC236}">
                <a16:creationId xmlns:a16="http://schemas.microsoft.com/office/drawing/2014/main" id="{69D400FF-B492-CC4F-BFEE-1413123923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9F5F23-DD0C-1B4A-A7D4-94A583A7F4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5" name="Text Placeholder 4">
            <a:extLst>
              <a:ext uri="{FF2B5EF4-FFF2-40B4-BE49-F238E27FC236}">
                <a16:creationId xmlns:a16="http://schemas.microsoft.com/office/drawing/2014/main" id="{2B961F28-9E6E-B844-B5EE-F5171D9FE8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8EB5FA-50D4-1C4C-BD21-42F1AB71D8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7" name="Date Placeholder 6">
            <a:extLst>
              <a:ext uri="{FF2B5EF4-FFF2-40B4-BE49-F238E27FC236}">
                <a16:creationId xmlns:a16="http://schemas.microsoft.com/office/drawing/2014/main" id="{60D1D71B-9122-8043-B395-38D903A1F3CB}"/>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8" name="Footer Placeholder 7">
            <a:extLst>
              <a:ext uri="{FF2B5EF4-FFF2-40B4-BE49-F238E27FC236}">
                <a16:creationId xmlns:a16="http://schemas.microsoft.com/office/drawing/2014/main" id="{818956D7-BD4E-A14C-923B-EEE3AAB340C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E77A55E-78D4-2640-992D-E4B8DA4CE6E4}"/>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3052974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BA3D4-20F6-F248-B34F-20098DBC594E}"/>
              </a:ext>
            </a:extLst>
          </p:cNvPr>
          <p:cNvSpPr>
            <a:spLocks noGrp="1"/>
          </p:cNvSpPr>
          <p:nvPr>
            <p:ph type="title"/>
          </p:nvPr>
        </p:nvSpPr>
        <p:spPr/>
        <p:txBody>
          <a:bodyPr/>
          <a:lstStyle/>
          <a:p>
            <a:r>
              <a:rPr lang="en-US"/>
              <a:t>Click to edit Master title style</a:t>
            </a:r>
            <a:endParaRPr lang="es-ES_tradnl"/>
          </a:p>
        </p:txBody>
      </p:sp>
      <p:sp>
        <p:nvSpPr>
          <p:cNvPr id="3" name="Date Placeholder 2">
            <a:extLst>
              <a:ext uri="{FF2B5EF4-FFF2-40B4-BE49-F238E27FC236}">
                <a16:creationId xmlns:a16="http://schemas.microsoft.com/office/drawing/2014/main" id="{2E3C485D-0052-8B47-AB63-F6E7CEC43FB8}"/>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4" name="Footer Placeholder 3">
            <a:extLst>
              <a:ext uri="{FF2B5EF4-FFF2-40B4-BE49-F238E27FC236}">
                <a16:creationId xmlns:a16="http://schemas.microsoft.com/office/drawing/2014/main" id="{A5783F09-2796-D84F-9115-CD74351AE61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CBDBF0C-218B-2349-80EE-96CAEA6CC740}"/>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13508417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E09D1A-C569-D546-B237-4F8C156FB445}"/>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3" name="Footer Placeholder 2">
            <a:extLst>
              <a:ext uri="{FF2B5EF4-FFF2-40B4-BE49-F238E27FC236}">
                <a16:creationId xmlns:a16="http://schemas.microsoft.com/office/drawing/2014/main" id="{DEF3D5E8-9F42-A24F-9445-5DFA0690CC1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2A36012-2EF2-7740-8AA9-C7308492D4EC}"/>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3356330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237B2-BD97-6149-8569-02A29146CE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_tradnl"/>
          </a:p>
        </p:txBody>
      </p:sp>
      <p:sp>
        <p:nvSpPr>
          <p:cNvPr id="3" name="Content Placeholder 2">
            <a:extLst>
              <a:ext uri="{FF2B5EF4-FFF2-40B4-BE49-F238E27FC236}">
                <a16:creationId xmlns:a16="http://schemas.microsoft.com/office/drawing/2014/main" id="{E96927E8-E267-9347-BEFA-1C7FC83C8B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Text Placeholder 3">
            <a:extLst>
              <a:ext uri="{FF2B5EF4-FFF2-40B4-BE49-F238E27FC236}">
                <a16:creationId xmlns:a16="http://schemas.microsoft.com/office/drawing/2014/main" id="{EB2FD261-B474-674B-BE1B-2AD3A4C75F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C2B2E-E59F-A14C-A24D-8C0FD82A6230}"/>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6" name="Footer Placeholder 5">
            <a:extLst>
              <a:ext uri="{FF2B5EF4-FFF2-40B4-BE49-F238E27FC236}">
                <a16:creationId xmlns:a16="http://schemas.microsoft.com/office/drawing/2014/main" id="{8AEE369C-CEB4-BC4E-87DC-6DE0F2548CF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AEBF4D7-7095-FF4A-9DA3-5341BBF7F904}"/>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1186301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51967-5F40-EF40-A36E-E7BE1B0AA7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_tradnl"/>
          </a:p>
        </p:txBody>
      </p:sp>
      <p:sp>
        <p:nvSpPr>
          <p:cNvPr id="3" name="Picture Placeholder 2">
            <a:extLst>
              <a:ext uri="{FF2B5EF4-FFF2-40B4-BE49-F238E27FC236}">
                <a16:creationId xmlns:a16="http://schemas.microsoft.com/office/drawing/2014/main" id="{3BEFE03B-2505-D149-807E-3ADC147D68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dirty="0"/>
          </a:p>
        </p:txBody>
      </p:sp>
      <p:sp>
        <p:nvSpPr>
          <p:cNvPr id="4" name="Text Placeholder 3">
            <a:extLst>
              <a:ext uri="{FF2B5EF4-FFF2-40B4-BE49-F238E27FC236}">
                <a16:creationId xmlns:a16="http://schemas.microsoft.com/office/drawing/2014/main" id="{067F69C2-33D9-034D-BA3D-C1AA330E54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82CD6B-3769-D541-AA38-622200180BF1}"/>
              </a:ext>
            </a:extLst>
          </p:cNvPr>
          <p:cNvSpPr>
            <a:spLocks noGrp="1"/>
          </p:cNvSpPr>
          <p:nvPr>
            <p:ph type="dt" sz="half" idx="10"/>
          </p:nvPr>
        </p:nvSpPr>
        <p:spPr/>
        <p:txBody>
          <a:bodyPr/>
          <a:lstStyle/>
          <a:p>
            <a:fld id="{FAA4BF3E-BB68-482F-B8AF-F51A6DDB5561}" type="datetimeFigureOut">
              <a:rPr lang="en-US" smtClean="0"/>
              <a:t>10/7/19</a:t>
            </a:fld>
            <a:endParaRPr lang="en-US" dirty="0"/>
          </a:p>
        </p:txBody>
      </p:sp>
      <p:sp>
        <p:nvSpPr>
          <p:cNvPr id="6" name="Footer Placeholder 5">
            <a:extLst>
              <a:ext uri="{FF2B5EF4-FFF2-40B4-BE49-F238E27FC236}">
                <a16:creationId xmlns:a16="http://schemas.microsoft.com/office/drawing/2014/main" id="{0EAF1F79-3C31-344A-980A-2A5C6510EAD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2FDC7B8-8E25-804F-AA8E-13178AB3ABE9}"/>
              </a:ext>
            </a:extLst>
          </p:cNvPr>
          <p:cNvSpPr>
            <a:spLocks noGrp="1"/>
          </p:cNvSpPr>
          <p:nvPr>
            <p:ph type="sldNum" sz="quarter" idx="12"/>
          </p:nvPr>
        </p:nvSpPr>
        <p:spPr/>
        <p:txBody>
          <a:bodyPr/>
          <a:lstStyle/>
          <a:p>
            <a:fld id="{14DE9785-F8A0-4B6E-AE5D-BA470EC6060F}" type="slidenum">
              <a:rPr lang="en-US" smtClean="0"/>
              <a:t>‹#›</a:t>
            </a:fld>
            <a:endParaRPr lang="en-US" dirty="0"/>
          </a:p>
        </p:txBody>
      </p:sp>
    </p:spTree>
    <p:extLst>
      <p:ext uri="{BB962C8B-B14F-4D97-AF65-F5344CB8AC3E}">
        <p14:creationId xmlns:p14="http://schemas.microsoft.com/office/powerpoint/2010/main" val="919388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EE1369-B773-2944-BB65-B49EC45321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ES_tradnl"/>
          </a:p>
        </p:txBody>
      </p:sp>
      <p:sp>
        <p:nvSpPr>
          <p:cNvPr id="3" name="Text Placeholder 2">
            <a:extLst>
              <a:ext uri="{FF2B5EF4-FFF2-40B4-BE49-F238E27FC236}">
                <a16:creationId xmlns:a16="http://schemas.microsoft.com/office/drawing/2014/main" id="{7FFE6835-83F9-384A-8BC7-FBF3630F31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136C60A8-6DB3-9C42-8D52-4B837B1183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A4BF3E-BB68-482F-B8AF-F51A6DDB5561}" type="datetimeFigureOut">
              <a:rPr lang="en-US" smtClean="0"/>
              <a:t>10/7/19</a:t>
            </a:fld>
            <a:endParaRPr lang="en-US" dirty="0"/>
          </a:p>
        </p:txBody>
      </p:sp>
      <p:sp>
        <p:nvSpPr>
          <p:cNvPr id="5" name="Footer Placeholder 4">
            <a:extLst>
              <a:ext uri="{FF2B5EF4-FFF2-40B4-BE49-F238E27FC236}">
                <a16:creationId xmlns:a16="http://schemas.microsoft.com/office/drawing/2014/main" id="{9E5EE672-BDCF-4244-9AFB-077407E49F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3D3BE066-1C34-A844-A5B9-F0781C8E79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DE9785-F8A0-4B6E-AE5D-BA470EC6060F}" type="slidenum">
              <a:rPr lang="en-US" smtClean="0"/>
              <a:t>‹#›</a:t>
            </a:fld>
            <a:endParaRPr lang="en-US" dirty="0"/>
          </a:p>
        </p:txBody>
      </p:sp>
    </p:spTree>
    <p:extLst>
      <p:ext uri="{BB962C8B-B14F-4D97-AF65-F5344CB8AC3E}">
        <p14:creationId xmlns:p14="http://schemas.microsoft.com/office/powerpoint/2010/main" val="679291769"/>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22.tiff"/><Relationship Id="rId4" Type="http://schemas.openxmlformats.org/officeDocument/2006/relationships/image" Target="../media/image21.tiff"/></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https://miro.medium.com/max/4000/1*0RwFsnLCCI5k3NuP5HYXTg.jpeg" TargetMode="External"/><Relationship Id="rId4" Type="http://schemas.openxmlformats.org/officeDocument/2006/relationships/image" Target="../media/image25.jpeg"/></Relationships>
</file>

<file path=ppt/slides/_rels/slide23.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30.tiff"/><Relationship Id="rId5" Type="http://schemas.openxmlformats.org/officeDocument/2006/relationships/image" Target="../media/image29.tiff"/><Relationship Id="rId4" Type="http://schemas.openxmlformats.org/officeDocument/2006/relationships/image" Target="../media/image28.tiff"/></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cnil.fr/en/guidelines-dpia" TargetMode="External"/><Relationship Id="rId2" Type="http://schemas.openxmlformats.org/officeDocument/2006/relationships/image" Target="../media/image33.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4.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5.tiff"/><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5.tiff"/><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8.tiff"/><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40.tiff"/><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41.tiff"/><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125567F-36E2-FD4B-8B16-D16FDA53C93F}"/>
              </a:ext>
            </a:extLst>
          </p:cNvPr>
          <p:cNvSpPr/>
          <p:nvPr/>
        </p:nvSpPr>
        <p:spPr>
          <a:xfrm>
            <a:off x="-65315" y="1917442"/>
            <a:ext cx="12322629" cy="2607992"/>
          </a:xfrm>
          <a:prstGeom prst="rect">
            <a:avLst/>
          </a:prstGeom>
          <a:solidFill>
            <a:schemeClr val="bg2">
              <a:lumMod val="25000"/>
              <a:alpha val="45000"/>
            </a:schemeClr>
          </a:solidFill>
          <a:ln>
            <a:solidFill>
              <a:schemeClr val="bg1">
                <a:lumMod val="85000"/>
              </a:schemeClr>
            </a:solid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bg1"/>
              </a:solidFill>
            </a:endParaRPr>
          </a:p>
        </p:txBody>
      </p:sp>
      <p:sp>
        <p:nvSpPr>
          <p:cNvPr id="7" name="Rectangle 6">
            <a:extLst>
              <a:ext uri="{FF2B5EF4-FFF2-40B4-BE49-F238E27FC236}">
                <a16:creationId xmlns:a16="http://schemas.microsoft.com/office/drawing/2014/main" id="{6360E6A0-B568-6D4C-BD09-A0B2C439B069}"/>
              </a:ext>
            </a:extLst>
          </p:cNvPr>
          <p:cNvSpPr/>
          <p:nvPr/>
        </p:nvSpPr>
        <p:spPr>
          <a:xfrm>
            <a:off x="1826455" y="2831756"/>
            <a:ext cx="8539090" cy="1200329"/>
          </a:xfrm>
          <a:prstGeom prst="rect">
            <a:avLst/>
          </a:prstGeom>
        </p:spPr>
        <p:txBody>
          <a:bodyPr wrap="square">
            <a:spAutoFit/>
          </a:bodyPr>
          <a:lstStyle/>
          <a:p>
            <a:pPr algn="ctr"/>
            <a:r>
              <a:rPr lang="es-MX" sz="3600" b="1" dirty="0">
                <a:solidFill>
                  <a:schemeClr val="bg1"/>
                </a:solidFill>
                <a:latin typeface="Lora"/>
              </a:rPr>
              <a:t>Ética en Inteligencia Artificial</a:t>
            </a:r>
          </a:p>
          <a:p>
            <a:pPr algn="ctr"/>
            <a:endParaRPr lang="es-MX" sz="3600" b="1" dirty="0">
              <a:solidFill>
                <a:schemeClr val="bg1"/>
              </a:solidFill>
              <a:latin typeface="Lora"/>
            </a:endParaRPr>
          </a:p>
        </p:txBody>
      </p:sp>
      <p:sp>
        <p:nvSpPr>
          <p:cNvPr id="9" name="TextBox 8">
            <a:extLst>
              <a:ext uri="{FF2B5EF4-FFF2-40B4-BE49-F238E27FC236}">
                <a16:creationId xmlns:a16="http://schemas.microsoft.com/office/drawing/2014/main" id="{6835C4AD-BF66-7B4C-BB7F-770FDB62C3CB}"/>
              </a:ext>
            </a:extLst>
          </p:cNvPr>
          <p:cNvSpPr txBox="1"/>
          <p:nvPr/>
        </p:nvSpPr>
        <p:spPr>
          <a:xfrm>
            <a:off x="8434871" y="6083558"/>
            <a:ext cx="3526971" cy="646331"/>
          </a:xfrm>
          <a:prstGeom prst="rect">
            <a:avLst/>
          </a:prstGeom>
          <a:noFill/>
        </p:spPr>
        <p:txBody>
          <a:bodyPr wrap="square" rtlCol="0">
            <a:spAutoFit/>
          </a:bodyPr>
          <a:lstStyle/>
          <a:p>
            <a:pPr algn="r"/>
            <a:r>
              <a:rPr lang="es-ES_tradnl" dirty="0">
                <a:solidFill>
                  <a:schemeClr val="bg1"/>
                </a:solidFill>
              </a:rPr>
              <a:t>Luz Fernández Gandarias</a:t>
            </a:r>
          </a:p>
          <a:p>
            <a:pPr algn="r"/>
            <a:r>
              <a:rPr lang="es-ES_tradnl" dirty="0" err="1">
                <a:solidFill>
                  <a:schemeClr val="bg1"/>
                </a:solidFill>
              </a:rPr>
              <a:t>Women</a:t>
            </a:r>
            <a:r>
              <a:rPr lang="es-ES_tradnl" dirty="0">
                <a:solidFill>
                  <a:schemeClr val="bg1"/>
                </a:solidFill>
              </a:rPr>
              <a:t> in Science Perú 2019</a:t>
            </a:r>
          </a:p>
        </p:txBody>
      </p:sp>
    </p:spTree>
    <p:extLst>
      <p:ext uri="{BB962C8B-B14F-4D97-AF65-F5344CB8AC3E}">
        <p14:creationId xmlns:p14="http://schemas.microsoft.com/office/powerpoint/2010/main" val="22130494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7C5F59A-212B-BB4D-A57E-73F41236D0E1}"/>
              </a:ext>
            </a:extLst>
          </p:cNvPr>
          <p:cNvPicPr>
            <a:picLocks noChangeAspect="1"/>
          </p:cNvPicPr>
          <p:nvPr/>
        </p:nvPicPr>
        <p:blipFill>
          <a:blip r:embed="rId3"/>
          <a:stretch>
            <a:fillRect/>
          </a:stretch>
        </p:blipFill>
        <p:spPr>
          <a:xfrm>
            <a:off x="1577486" y="1271511"/>
            <a:ext cx="9037027" cy="4314977"/>
          </a:xfrm>
          <a:prstGeom prst="rect">
            <a:avLst/>
          </a:prstGeom>
        </p:spPr>
      </p:pic>
    </p:spTree>
    <p:extLst>
      <p:ext uri="{BB962C8B-B14F-4D97-AF65-F5344CB8AC3E}">
        <p14:creationId xmlns:p14="http://schemas.microsoft.com/office/powerpoint/2010/main" val="849649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C09D6BC-7C3C-4655-903A-63A33F7EEDB3}"/>
              </a:ext>
            </a:extLst>
          </p:cNvPr>
          <p:cNvSpPr/>
          <p:nvPr/>
        </p:nvSpPr>
        <p:spPr>
          <a:xfrm>
            <a:off x="1162049" y="33070"/>
            <a:ext cx="9867900" cy="837473"/>
          </a:xfrm>
          <a:prstGeom prst="rect">
            <a:avLst/>
          </a:prstGeom>
        </p:spPr>
        <p:txBody>
          <a:bodyPr wrap="square">
            <a:spAutoFit/>
          </a:bodyPr>
          <a:lstStyle/>
          <a:p>
            <a:pPr algn="ctr">
              <a:lnSpc>
                <a:spcPct val="150000"/>
              </a:lnSpc>
            </a:pPr>
            <a:r>
              <a:rPr lang="en-US" sz="3600" dirty="0">
                <a:solidFill>
                  <a:schemeClr val="bg1"/>
                </a:solidFill>
                <a:latin typeface="Lora"/>
              </a:rPr>
              <a:t> </a:t>
            </a:r>
            <a:endParaRPr lang="en-US" sz="3600" b="1" dirty="0">
              <a:solidFill>
                <a:schemeClr val="bg1"/>
              </a:solidFill>
              <a:latin typeface="Lora"/>
            </a:endParaRPr>
          </a:p>
        </p:txBody>
      </p:sp>
      <p:sp>
        <p:nvSpPr>
          <p:cNvPr id="6" name="TextBox 5">
            <a:extLst>
              <a:ext uri="{FF2B5EF4-FFF2-40B4-BE49-F238E27FC236}">
                <a16:creationId xmlns:a16="http://schemas.microsoft.com/office/drawing/2014/main" id="{F88FAD10-F98A-4454-A9D5-5F14E18472CC}"/>
              </a:ext>
            </a:extLst>
          </p:cNvPr>
          <p:cNvSpPr txBox="1"/>
          <p:nvPr/>
        </p:nvSpPr>
        <p:spPr>
          <a:xfrm>
            <a:off x="8608724" y="3166537"/>
            <a:ext cx="3304099" cy="1200329"/>
          </a:xfrm>
          <a:prstGeom prst="rect">
            <a:avLst/>
          </a:prstGeom>
          <a:noFill/>
        </p:spPr>
        <p:txBody>
          <a:bodyPr wrap="square" rtlCol="0">
            <a:spAutoFit/>
          </a:bodyPr>
          <a:lstStyle/>
          <a:p>
            <a:pPr algn="ctr"/>
            <a:r>
              <a:rPr lang="es-ES" sz="4000" b="1" dirty="0">
                <a:solidFill>
                  <a:schemeClr val="bg1"/>
                </a:solidFill>
              </a:rPr>
              <a:t>CONFIANZA</a:t>
            </a:r>
          </a:p>
          <a:p>
            <a:pPr marL="285750" indent="-285750">
              <a:buFont typeface="Arial" panose="020B0604020202020204" pitchFamily="34" charset="0"/>
              <a:buChar char="•"/>
            </a:pPr>
            <a:endParaRPr lang="es-ES" sz="1600" dirty="0">
              <a:solidFill>
                <a:schemeClr val="bg1"/>
              </a:solidFill>
            </a:endParaRPr>
          </a:p>
          <a:p>
            <a:endParaRPr lang="en-US" sz="1600" dirty="0">
              <a:solidFill>
                <a:schemeClr val="bg1"/>
              </a:solidFill>
            </a:endParaRPr>
          </a:p>
        </p:txBody>
      </p:sp>
      <p:sp>
        <p:nvSpPr>
          <p:cNvPr id="7" name="Rectangle 6">
            <a:extLst>
              <a:ext uri="{FF2B5EF4-FFF2-40B4-BE49-F238E27FC236}">
                <a16:creationId xmlns:a16="http://schemas.microsoft.com/office/drawing/2014/main" id="{D06D2FCD-87E7-4076-AFCA-F78ADC99585C}"/>
              </a:ext>
            </a:extLst>
          </p:cNvPr>
          <p:cNvSpPr/>
          <p:nvPr/>
        </p:nvSpPr>
        <p:spPr>
          <a:xfrm>
            <a:off x="96438" y="1770789"/>
            <a:ext cx="5999562" cy="3913059"/>
          </a:xfrm>
          <a:prstGeom prst="rect">
            <a:avLst/>
          </a:prstGeom>
          <a:solidFill>
            <a:schemeClr val="bg1">
              <a:alpha val="95000"/>
            </a:schemeClr>
          </a:solidFill>
          <a:effectLst>
            <a:softEdge rad="76200"/>
          </a:effectLst>
        </p:spPr>
        <p:txBody>
          <a:bodyPr wrap="square">
            <a:spAutoFit/>
          </a:bodyPr>
          <a:lstStyle/>
          <a:p>
            <a:pPr marL="342900" indent="-342900">
              <a:lnSpc>
                <a:spcPct val="150000"/>
              </a:lnSpc>
              <a:buFont typeface="Arial" panose="020B0604020202020204" pitchFamily="34" charset="0"/>
              <a:buChar char="•"/>
            </a:pPr>
            <a:r>
              <a:rPr lang="en-AU" sz="2400" dirty="0" err="1">
                <a:solidFill>
                  <a:srgbClr val="4F83B0"/>
                </a:solidFill>
                <a:latin typeface="Lora"/>
              </a:rPr>
              <a:t>Conocer</a:t>
            </a:r>
            <a:r>
              <a:rPr lang="en-AU" sz="2400" dirty="0">
                <a:solidFill>
                  <a:srgbClr val="4F83B0"/>
                </a:solidFill>
                <a:latin typeface="Lora"/>
              </a:rPr>
              <a:t> el </a:t>
            </a:r>
            <a:r>
              <a:rPr lang="en-AU" sz="2400" dirty="0" err="1">
                <a:solidFill>
                  <a:srgbClr val="4F83B0"/>
                </a:solidFill>
                <a:latin typeface="Lora"/>
              </a:rPr>
              <a:t>entorno</a:t>
            </a:r>
            <a:r>
              <a:rPr lang="en-AU" sz="2400" dirty="0">
                <a:solidFill>
                  <a:srgbClr val="4F83B0"/>
                </a:solidFill>
                <a:latin typeface="Lora"/>
              </a:rPr>
              <a:t> perceptual del </a:t>
            </a:r>
            <a:r>
              <a:rPr lang="en-AU" sz="2400" dirty="0" err="1">
                <a:solidFill>
                  <a:srgbClr val="4F83B0"/>
                </a:solidFill>
                <a:latin typeface="Lora"/>
              </a:rPr>
              <a:t>otro</a:t>
            </a:r>
            <a:endParaRPr lang="en-AU" sz="2400" dirty="0">
              <a:solidFill>
                <a:srgbClr val="4F83B0"/>
              </a:solidFill>
              <a:latin typeface="Lora"/>
            </a:endParaRPr>
          </a:p>
          <a:p>
            <a:pPr marL="342900" indent="-342900">
              <a:lnSpc>
                <a:spcPct val="150000"/>
              </a:lnSpc>
              <a:buFont typeface="Arial" panose="020B0604020202020204" pitchFamily="34" charset="0"/>
              <a:buChar char="•"/>
            </a:pPr>
            <a:r>
              <a:rPr lang="en-AU" sz="2400" dirty="0" err="1">
                <a:solidFill>
                  <a:srgbClr val="4F83B0"/>
                </a:solidFill>
                <a:latin typeface="Lora"/>
              </a:rPr>
              <a:t>Sensibilidad</a:t>
            </a:r>
            <a:r>
              <a:rPr lang="en-AU" sz="2400" dirty="0">
                <a:solidFill>
                  <a:srgbClr val="4F83B0"/>
                </a:solidFill>
                <a:latin typeface="Lora"/>
              </a:rPr>
              <a:t> a </a:t>
            </a:r>
            <a:r>
              <a:rPr lang="en-AU" sz="2400" dirty="0" err="1">
                <a:solidFill>
                  <a:srgbClr val="4F83B0"/>
                </a:solidFill>
                <a:latin typeface="Lora"/>
              </a:rPr>
              <a:t>los</a:t>
            </a:r>
            <a:r>
              <a:rPr lang="en-AU" sz="2400" dirty="0">
                <a:solidFill>
                  <a:srgbClr val="4F83B0"/>
                </a:solidFill>
                <a:latin typeface="Lora"/>
              </a:rPr>
              <a:t> </a:t>
            </a:r>
            <a:r>
              <a:rPr lang="en-AU" sz="2400" dirty="0" err="1">
                <a:solidFill>
                  <a:srgbClr val="4F83B0"/>
                </a:solidFill>
                <a:latin typeface="Lora"/>
              </a:rPr>
              <a:t>cambios</a:t>
            </a:r>
            <a:r>
              <a:rPr lang="en-AU" sz="2400" dirty="0">
                <a:solidFill>
                  <a:srgbClr val="4F83B0"/>
                </a:solidFill>
                <a:latin typeface="Lora"/>
              </a:rPr>
              <a:t> </a:t>
            </a:r>
            <a:r>
              <a:rPr lang="en-AU" sz="2400" dirty="0" err="1">
                <a:solidFill>
                  <a:srgbClr val="4F83B0"/>
                </a:solidFill>
                <a:latin typeface="Lora"/>
              </a:rPr>
              <a:t>en</a:t>
            </a:r>
            <a:r>
              <a:rPr lang="en-AU" sz="2400" dirty="0">
                <a:solidFill>
                  <a:srgbClr val="4F83B0"/>
                </a:solidFill>
                <a:latin typeface="Lora"/>
              </a:rPr>
              <a:t> </a:t>
            </a:r>
            <a:r>
              <a:rPr lang="en-AU" sz="2400" dirty="0" err="1">
                <a:solidFill>
                  <a:srgbClr val="4F83B0"/>
                </a:solidFill>
                <a:latin typeface="Lora"/>
              </a:rPr>
              <a:t>sentimientos</a:t>
            </a:r>
            <a:endParaRPr lang="en-AU" sz="2400" dirty="0">
              <a:solidFill>
                <a:srgbClr val="4F83B0"/>
              </a:solidFill>
              <a:latin typeface="Lora"/>
            </a:endParaRPr>
          </a:p>
          <a:p>
            <a:pPr marL="342900" indent="-342900">
              <a:lnSpc>
                <a:spcPct val="150000"/>
              </a:lnSpc>
              <a:buFont typeface="Arial" panose="020B0604020202020204" pitchFamily="34" charset="0"/>
              <a:buChar char="•"/>
            </a:pPr>
            <a:r>
              <a:rPr lang="en-AU" sz="2400" dirty="0" err="1">
                <a:solidFill>
                  <a:srgbClr val="4F83B0"/>
                </a:solidFill>
                <a:latin typeface="Lora"/>
              </a:rPr>
              <a:t>Ausencia</a:t>
            </a:r>
            <a:r>
              <a:rPr lang="en-AU" sz="2400" dirty="0">
                <a:solidFill>
                  <a:srgbClr val="4F83B0"/>
                </a:solidFill>
                <a:latin typeface="Lora"/>
              </a:rPr>
              <a:t> de </a:t>
            </a:r>
            <a:r>
              <a:rPr lang="en-AU" sz="2400" dirty="0" err="1">
                <a:solidFill>
                  <a:srgbClr val="4F83B0"/>
                </a:solidFill>
                <a:latin typeface="Lora"/>
              </a:rPr>
              <a:t>Juicio</a:t>
            </a:r>
            <a:r>
              <a:rPr lang="en-AU" sz="2400" dirty="0">
                <a:solidFill>
                  <a:srgbClr val="4F83B0"/>
                </a:solidFill>
                <a:latin typeface="Lora"/>
              </a:rPr>
              <a:t> y </a:t>
            </a:r>
            <a:r>
              <a:rPr lang="en-AU" sz="2400" dirty="0" err="1">
                <a:solidFill>
                  <a:srgbClr val="4F83B0"/>
                </a:solidFill>
                <a:latin typeface="Lora"/>
              </a:rPr>
              <a:t>facilitar</a:t>
            </a:r>
            <a:r>
              <a:rPr lang="en-AU" sz="2400" dirty="0">
                <a:solidFill>
                  <a:srgbClr val="4F83B0"/>
                </a:solidFill>
                <a:latin typeface="Lora"/>
              </a:rPr>
              <a:t> la </a:t>
            </a:r>
            <a:r>
              <a:rPr lang="en-AU" sz="2400" dirty="0" err="1">
                <a:solidFill>
                  <a:srgbClr val="4F83B0"/>
                </a:solidFill>
                <a:latin typeface="Lora"/>
              </a:rPr>
              <a:t>generación</a:t>
            </a:r>
            <a:r>
              <a:rPr lang="en-AU" sz="2400" dirty="0">
                <a:solidFill>
                  <a:srgbClr val="4F83B0"/>
                </a:solidFill>
                <a:latin typeface="Lora"/>
              </a:rPr>
              <a:t> </a:t>
            </a:r>
            <a:r>
              <a:rPr lang="en-AU" sz="2400" dirty="0" err="1">
                <a:solidFill>
                  <a:srgbClr val="4F83B0"/>
                </a:solidFill>
                <a:latin typeface="Lora"/>
              </a:rPr>
              <a:t>autónoma</a:t>
            </a:r>
            <a:r>
              <a:rPr lang="en-AU" sz="2400" dirty="0">
                <a:solidFill>
                  <a:srgbClr val="4F83B0"/>
                </a:solidFill>
                <a:latin typeface="Lora"/>
              </a:rPr>
              <a:t> de </a:t>
            </a:r>
            <a:r>
              <a:rPr lang="en-AU" sz="2400" dirty="0" err="1">
                <a:solidFill>
                  <a:srgbClr val="4F83B0"/>
                </a:solidFill>
                <a:latin typeface="Lora"/>
              </a:rPr>
              <a:t>sentimientos</a:t>
            </a:r>
            <a:endParaRPr lang="en-AU" sz="2400" dirty="0">
              <a:solidFill>
                <a:srgbClr val="4F83B0"/>
              </a:solidFill>
              <a:latin typeface="Lora"/>
            </a:endParaRPr>
          </a:p>
          <a:p>
            <a:pPr marL="342900" indent="-342900">
              <a:lnSpc>
                <a:spcPct val="150000"/>
              </a:lnSpc>
              <a:buFont typeface="Arial" panose="020B0604020202020204" pitchFamily="34" charset="0"/>
              <a:buChar char="•"/>
            </a:pPr>
            <a:r>
              <a:rPr lang="en-AU" sz="2400" dirty="0" err="1">
                <a:solidFill>
                  <a:srgbClr val="4F83B0"/>
                </a:solidFill>
                <a:latin typeface="Lora"/>
              </a:rPr>
              <a:t>Convertirnos</a:t>
            </a:r>
            <a:r>
              <a:rPr lang="en-AU" sz="2400" dirty="0">
                <a:solidFill>
                  <a:srgbClr val="4F83B0"/>
                </a:solidFill>
                <a:latin typeface="Lora"/>
              </a:rPr>
              <a:t> </a:t>
            </a:r>
            <a:r>
              <a:rPr lang="en-AU" sz="2400" dirty="0" err="1">
                <a:solidFill>
                  <a:srgbClr val="4F83B0"/>
                </a:solidFill>
                <a:latin typeface="Lora"/>
              </a:rPr>
              <a:t>en</a:t>
            </a:r>
            <a:r>
              <a:rPr lang="en-AU" sz="2400" dirty="0">
                <a:solidFill>
                  <a:srgbClr val="4F83B0"/>
                </a:solidFill>
                <a:latin typeface="Lora"/>
              </a:rPr>
              <a:t> un </a:t>
            </a:r>
            <a:r>
              <a:rPr lang="en-AU" sz="2400" dirty="0" err="1">
                <a:solidFill>
                  <a:srgbClr val="4F83B0"/>
                </a:solidFill>
                <a:latin typeface="Lora"/>
              </a:rPr>
              <a:t>compañero</a:t>
            </a:r>
            <a:r>
              <a:rPr lang="en-AU" sz="2400" dirty="0">
                <a:solidFill>
                  <a:srgbClr val="4F83B0"/>
                </a:solidFill>
                <a:latin typeface="Lora"/>
              </a:rPr>
              <a:t> del </a:t>
            </a:r>
            <a:r>
              <a:rPr lang="en-AU" sz="2400" dirty="0" err="1">
                <a:solidFill>
                  <a:srgbClr val="4F83B0"/>
                </a:solidFill>
                <a:latin typeface="Lora"/>
              </a:rPr>
              <a:t>mundo</a:t>
            </a:r>
            <a:r>
              <a:rPr lang="en-AU" sz="2400" dirty="0">
                <a:solidFill>
                  <a:srgbClr val="4F83B0"/>
                </a:solidFill>
                <a:latin typeface="Lora"/>
              </a:rPr>
              <a:t> “interior” de </a:t>
            </a:r>
            <a:r>
              <a:rPr lang="en-AU" sz="2400" dirty="0" err="1">
                <a:solidFill>
                  <a:srgbClr val="4F83B0"/>
                </a:solidFill>
                <a:latin typeface="Lora"/>
              </a:rPr>
              <a:t>una</a:t>
            </a:r>
            <a:r>
              <a:rPr lang="en-AU" sz="2400" dirty="0">
                <a:solidFill>
                  <a:srgbClr val="4F83B0"/>
                </a:solidFill>
                <a:latin typeface="Lora"/>
              </a:rPr>
              <a:t> persona</a:t>
            </a:r>
          </a:p>
          <a:p>
            <a:pPr>
              <a:lnSpc>
                <a:spcPct val="150000"/>
              </a:lnSpc>
            </a:pPr>
            <a:endParaRPr lang="en-AU" sz="2400" b="1" dirty="0">
              <a:solidFill>
                <a:srgbClr val="4F83B0"/>
              </a:solidFill>
              <a:latin typeface="Lora"/>
            </a:endParaRPr>
          </a:p>
        </p:txBody>
      </p:sp>
      <p:pic>
        <p:nvPicPr>
          <p:cNvPr id="13" name="Picture 12" descr="A close up of a logo&#10;&#10;Description automatically generated">
            <a:extLst>
              <a:ext uri="{FF2B5EF4-FFF2-40B4-BE49-F238E27FC236}">
                <a16:creationId xmlns:a16="http://schemas.microsoft.com/office/drawing/2014/main" id="{99F80137-0E9A-8A44-AFC6-A4ED1A7DEDE6}"/>
              </a:ext>
            </a:extLst>
          </p:cNvPr>
          <p:cNvPicPr>
            <a:picLocks noChangeAspect="1"/>
          </p:cNvPicPr>
          <p:nvPr/>
        </p:nvPicPr>
        <p:blipFill>
          <a:blip r:embed="rId3">
            <a:extLst>
              <a:ext uri="{BEBA8EAE-BF5A-486C-A8C5-ECC9F3942E4B}">
                <a14:imgProps xmlns:a14="http://schemas.microsoft.com/office/drawing/2010/main">
                  <a14:imgLayer r:embed="rId4">
                    <a14:imgEffect>
                      <a14:artisticChalkSketch/>
                    </a14:imgEffect>
                  </a14:imgLayer>
                </a14:imgProps>
              </a:ext>
              <a:ext uri="{28A0092B-C50C-407E-A947-70E740481C1C}">
                <a14:useLocalDpi xmlns:a14="http://schemas.microsoft.com/office/drawing/2010/main" val="0"/>
              </a:ext>
            </a:extLst>
          </a:blip>
          <a:stretch>
            <a:fillRect/>
          </a:stretch>
        </p:blipFill>
        <p:spPr>
          <a:xfrm>
            <a:off x="6095999" y="2457875"/>
            <a:ext cx="2651819" cy="1942250"/>
          </a:xfrm>
          <a:prstGeom prst="rect">
            <a:avLst/>
          </a:prstGeom>
        </p:spPr>
      </p:pic>
      <p:sp>
        <p:nvSpPr>
          <p:cNvPr id="8" name="TextBox 7">
            <a:extLst>
              <a:ext uri="{FF2B5EF4-FFF2-40B4-BE49-F238E27FC236}">
                <a16:creationId xmlns:a16="http://schemas.microsoft.com/office/drawing/2014/main" id="{B3CD62D4-CB12-2443-9A0E-789F22228075}"/>
              </a:ext>
            </a:extLst>
          </p:cNvPr>
          <p:cNvSpPr txBox="1"/>
          <p:nvPr/>
        </p:nvSpPr>
        <p:spPr>
          <a:xfrm>
            <a:off x="1162049" y="1064044"/>
            <a:ext cx="3304099" cy="1200329"/>
          </a:xfrm>
          <a:prstGeom prst="rect">
            <a:avLst/>
          </a:prstGeom>
          <a:noFill/>
        </p:spPr>
        <p:txBody>
          <a:bodyPr wrap="square" rtlCol="0">
            <a:spAutoFit/>
          </a:bodyPr>
          <a:lstStyle/>
          <a:p>
            <a:pPr algn="ctr"/>
            <a:r>
              <a:rPr lang="es-ES" sz="4000" b="1" dirty="0">
                <a:solidFill>
                  <a:schemeClr val="bg1"/>
                </a:solidFill>
              </a:rPr>
              <a:t>EMPATÍA</a:t>
            </a:r>
          </a:p>
          <a:p>
            <a:pPr marL="285750" indent="-285750">
              <a:buFont typeface="Arial" panose="020B0604020202020204" pitchFamily="34" charset="0"/>
              <a:buChar char="•"/>
            </a:pPr>
            <a:endParaRPr lang="es-ES" sz="1600" dirty="0">
              <a:solidFill>
                <a:schemeClr val="bg1"/>
              </a:solidFill>
            </a:endParaRPr>
          </a:p>
          <a:p>
            <a:endParaRPr lang="en-US" sz="1600" dirty="0">
              <a:solidFill>
                <a:schemeClr val="bg1"/>
              </a:solidFill>
            </a:endParaRPr>
          </a:p>
        </p:txBody>
      </p:sp>
    </p:spTree>
    <p:extLst>
      <p:ext uri="{BB962C8B-B14F-4D97-AF65-F5344CB8AC3E}">
        <p14:creationId xmlns:p14="http://schemas.microsoft.com/office/powerpoint/2010/main" val="2660847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6023C74-26B1-754B-9180-CEF931C05878}"/>
              </a:ext>
            </a:extLst>
          </p:cNvPr>
          <p:cNvSpPr/>
          <p:nvPr/>
        </p:nvSpPr>
        <p:spPr>
          <a:xfrm>
            <a:off x="3148745" y="1299254"/>
            <a:ext cx="5894510" cy="4001095"/>
          </a:xfrm>
          <a:prstGeom prst="rect">
            <a:avLst/>
          </a:prstGeom>
        </p:spPr>
        <p:txBody>
          <a:bodyPr wrap="square">
            <a:spAutoFit/>
          </a:bodyPr>
          <a:lstStyle/>
          <a:p>
            <a:pPr algn="ctr"/>
            <a:r>
              <a:rPr lang="en-US" dirty="0">
                <a:solidFill>
                  <a:schemeClr val="bg1"/>
                </a:solidFill>
                <a:latin typeface="Lora"/>
              </a:rPr>
              <a:t>“We should re-examine and re-evaluate </a:t>
            </a:r>
            <a:r>
              <a:rPr lang="en-US" b="1" dirty="0">
                <a:solidFill>
                  <a:schemeClr val="bg1"/>
                </a:solidFill>
                <a:latin typeface="Lora"/>
              </a:rPr>
              <a:t>that very special way of being </a:t>
            </a:r>
            <a:r>
              <a:rPr lang="en-US" dirty="0">
                <a:solidFill>
                  <a:schemeClr val="bg1"/>
                </a:solidFill>
                <a:latin typeface="Lora"/>
              </a:rPr>
              <a:t>with another person which has been called </a:t>
            </a:r>
            <a:r>
              <a:rPr lang="en-US" sz="4000" dirty="0">
                <a:solidFill>
                  <a:schemeClr val="bg1"/>
                </a:solidFill>
                <a:latin typeface="Lora"/>
              </a:rPr>
              <a:t>Empathic</a:t>
            </a:r>
            <a:r>
              <a:rPr lang="en-US" sz="3200" dirty="0">
                <a:solidFill>
                  <a:schemeClr val="bg1"/>
                </a:solidFill>
                <a:latin typeface="Lora"/>
              </a:rPr>
              <a:t>.</a:t>
            </a:r>
          </a:p>
          <a:p>
            <a:pPr algn="ctr"/>
            <a:r>
              <a:rPr lang="en-US" dirty="0">
                <a:solidFill>
                  <a:schemeClr val="bg1"/>
                </a:solidFill>
                <a:latin typeface="Lora"/>
              </a:rPr>
              <a:t> I believe we tend to give too little consideration to an element which is </a:t>
            </a:r>
            <a:r>
              <a:rPr lang="en-US" sz="2400" dirty="0">
                <a:solidFill>
                  <a:schemeClr val="bg1"/>
                </a:solidFill>
                <a:latin typeface="Lora"/>
              </a:rPr>
              <a:t>extremely important </a:t>
            </a:r>
            <a:r>
              <a:rPr lang="en-US" dirty="0">
                <a:solidFill>
                  <a:schemeClr val="bg1"/>
                </a:solidFill>
                <a:latin typeface="Lora"/>
              </a:rPr>
              <a:t>both for the </a:t>
            </a:r>
            <a:r>
              <a:rPr lang="en-US" sz="3200" dirty="0">
                <a:solidFill>
                  <a:schemeClr val="bg1"/>
                </a:solidFill>
                <a:latin typeface="Lora"/>
              </a:rPr>
              <a:t>understanding of personality dynamics </a:t>
            </a:r>
            <a:r>
              <a:rPr lang="en-US" dirty="0">
                <a:solidFill>
                  <a:schemeClr val="bg1"/>
                </a:solidFill>
                <a:latin typeface="Lora"/>
              </a:rPr>
              <a:t>and for </a:t>
            </a:r>
            <a:r>
              <a:rPr lang="en-US" sz="2800" dirty="0">
                <a:solidFill>
                  <a:schemeClr val="bg1"/>
                </a:solidFill>
                <a:latin typeface="Lora"/>
              </a:rPr>
              <a:t>effecting changes </a:t>
            </a:r>
            <a:r>
              <a:rPr lang="en-US" dirty="0">
                <a:solidFill>
                  <a:schemeClr val="bg1"/>
                </a:solidFill>
                <a:latin typeface="Lora"/>
              </a:rPr>
              <a:t>in personality and behavior. It is one of the most delicate and </a:t>
            </a:r>
            <a:r>
              <a:rPr lang="en-US" sz="3600" dirty="0">
                <a:solidFill>
                  <a:schemeClr val="bg1"/>
                </a:solidFill>
                <a:latin typeface="Lora"/>
              </a:rPr>
              <a:t>powerful ways </a:t>
            </a:r>
            <a:r>
              <a:rPr lang="en-US" dirty="0">
                <a:solidFill>
                  <a:schemeClr val="bg1"/>
                </a:solidFill>
                <a:latin typeface="Lora"/>
              </a:rPr>
              <a:t>we have of using ourselves”</a:t>
            </a:r>
          </a:p>
          <a:p>
            <a:pPr algn="ctr"/>
            <a:endParaRPr lang="en-US" dirty="0">
              <a:solidFill>
                <a:schemeClr val="bg1"/>
              </a:solidFill>
              <a:latin typeface="Lora"/>
            </a:endParaRPr>
          </a:p>
        </p:txBody>
      </p:sp>
      <p:sp>
        <p:nvSpPr>
          <p:cNvPr id="2" name="Rectangle 1">
            <a:extLst>
              <a:ext uri="{FF2B5EF4-FFF2-40B4-BE49-F238E27FC236}">
                <a16:creationId xmlns:a16="http://schemas.microsoft.com/office/drawing/2014/main" id="{1E69079C-38CC-7047-BD97-CF94A2B070F0}"/>
              </a:ext>
            </a:extLst>
          </p:cNvPr>
          <p:cNvSpPr/>
          <p:nvPr/>
        </p:nvSpPr>
        <p:spPr>
          <a:xfrm>
            <a:off x="6096000" y="5753785"/>
            <a:ext cx="6096000" cy="646331"/>
          </a:xfrm>
          <a:prstGeom prst="rect">
            <a:avLst/>
          </a:prstGeom>
        </p:spPr>
        <p:txBody>
          <a:bodyPr>
            <a:spAutoFit/>
          </a:bodyPr>
          <a:lstStyle/>
          <a:p>
            <a:pPr algn="ctr"/>
            <a:r>
              <a:rPr lang="en-US" b="1" dirty="0">
                <a:solidFill>
                  <a:schemeClr val="bg1"/>
                </a:solidFill>
                <a:latin typeface="Lora"/>
              </a:rPr>
              <a:t>Rogers, Carl R. "Empathic: An unappreciated way of being." The counseling psychologist 5.2 (1975): 2-10.</a:t>
            </a:r>
          </a:p>
        </p:txBody>
      </p:sp>
    </p:spTree>
    <p:extLst>
      <p:ext uri="{BB962C8B-B14F-4D97-AF65-F5344CB8AC3E}">
        <p14:creationId xmlns:p14="http://schemas.microsoft.com/office/powerpoint/2010/main" val="1205553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7" name="Picture 6" descr="Related image">
            <a:extLst>
              <a:ext uri="{FF2B5EF4-FFF2-40B4-BE49-F238E27FC236}">
                <a16:creationId xmlns:a16="http://schemas.microsoft.com/office/drawing/2014/main" id="{9F0BE44B-8090-9945-BF2F-18A297B90EB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237" r="8104" b="1"/>
          <a:stretch/>
        </p:blipFill>
        <p:spPr bwMode="auto">
          <a:xfrm>
            <a:off x="6176433" y="10"/>
            <a:ext cx="6015567" cy="3920034"/>
          </a:xfrm>
          <a:custGeom>
            <a:avLst/>
            <a:gdLst>
              <a:gd name="connsiteX0" fmla="*/ 0 w 6015567"/>
              <a:gd name="connsiteY0" fmla="*/ 0 h 3920044"/>
              <a:gd name="connsiteX1" fmla="*/ 6015567 w 6015567"/>
              <a:gd name="connsiteY1" fmla="*/ 0 h 3920044"/>
              <a:gd name="connsiteX2" fmla="*/ 6015567 w 6015567"/>
              <a:gd name="connsiteY2" fmla="*/ 3920044 h 3920044"/>
              <a:gd name="connsiteX3" fmla="*/ 2469659 w 6015567"/>
              <a:gd name="connsiteY3" fmla="*/ 3920044 h 3920044"/>
              <a:gd name="connsiteX4" fmla="*/ 2469659 w 6015567"/>
              <a:gd name="connsiteY4" fmla="*/ 3103224 h 3920044"/>
              <a:gd name="connsiteX5" fmla="*/ 0 w 6015567"/>
              <a:gd name="connsiteY5" fmla="*/ 3103224 h 3920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5567" h="3920044">
                <a:moveTo>
                  <a:pt x="0" y="0"/>
                </a:moveTo>
                <a:lnTo>
                  <a:pt x="6015567" y="0"/>
                </a:lnTo>
                <a:lnTo>
                  <a:pt x="6015567" y="3920044"/>
                </a:lnTo>
                <a:lnTo>
                  <a:pt x="2469659" y="3920044"/>
                </a:lnTo>
                <a:lnTo>
                  <a:pt x="2469659" y="3103224"/>
                </a:lnTo>
                <a:lnTo>
                  <a:pt x="0" y="3103224"/>
                </a:lnTo>
                <a:close/>
              </a:path>
            </a:pathLst>
          </a:custGeom>
          <a:extLst>
            <a:ext uri="{909E8E84-426E-40DD-AFC4-6F175D3DCCD1}">
              <a14:hiddenFill xmlns:a14="http://schemas.microsoft.com/office/drawing/2010/main">
                <a:solidFill>
                  <a:srgbClr val="FFFFFF"/>
                </a:solidFill>
              </a14:hiddenFill>
            </a:ext>
          </a:extLst>
        </p:spPr>
      </p:pic>
      <p:pic>
        <p:nvPicPr>
          <p:cNvPr id="5" name="Picture 2" descr="Image result for artificial intelligence">
            <a:extLst>
              <a:ext uri="{FF2B5EF4-FFF2-40B4-BE49-F238E27FC236}">
                <a16:creationId xmlns:a16="http://schemas.microsoft.com/office/drawing/2014/main" id="{74C50AFA-EA6E-3741-A158-F22BC659A7D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287" r="9511" b="1"/>
          <a:stretch/>
        </p:blipFill>
        <p:spPr bwMode="auto">
          <a:xfrm>
            <a:off x="20" y="4069976"/>
            <a:ext cx="3535311" cy="2788023"/>
          </a:xfrm>
          <a:prstGeom prst="rect">
            <a:avLst/>
          </a:prstGeom>
          <a:extLst>
            <a:ext uri="{909E8E84-426E-40DD-AFC4-6F175D3DCCD1}">
              <a14:hiddenFill xmlns:a14="http://schemas.microsoft.com/office/drawing/2010/main">
                <a:solidFill>
                  <a:srgbClr val="FFFFFF"/>
                </a:solidFill>
              </a14:hiddenFill>
            </a:ext>
          </a:extLst>
        </p:spPr>
      </p:pic>
      <p:pic>
        <p:nvPicPr>
          <p:cNvPr id="8" name="Picture 8" descr="Image result for AI software">
            <a:extLst>
              <a:ext uri="{FF2B5EF4-FFF2-40B4-BE49-F238E27FC236}">
                <a16:creationId xmlns:a16="http://schemas.microsoft.com/office/drawing/2014/main" id="{B2563FF4-9D65-BF40-8B60-B90317511A6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11555"/>
          <a:stretch/>
        </p:blipFill>
        <p:spPr bwMode="auto">
          <a:xfrm>
            <a:off x="3696199" y="3257176"/>
            <a:ext cx="4789093" cy="3600824"/>
          </a:xfrm>
          <a:prstGeom prst="rect">
            <a:avLst/>
          </a:prstGeom>
          <a:extLst>
            <a:ext uri="{909E8E84-426E-40DD-AFC4-6F175D3DCCD1}">
              <a14:hiddenFill xmlns:a14="http://schemas.microsoft.com/office/drawing/2010/main">
                <a:solidFill>
                  <a:srgbClr val="FFFFFF"/>
                </a:solidFill>
              </a14:hiddenFill>
            </a:ext>
          </a:extLst>
        </p:spPr>
      </p:pic>
      <p:pic>
        <p:nvPicPr>
          <p:cNvPr id="6" name="Picture 4" descr="Image result for artificial intelligence chatbot">
            <a:extLst>
              <a:ext uri="{FF2B5EF4-FFF2-40B4-BE49-F238E27FC236}">
                <a16:creationId xmlns:a16="http://schemas.microsoft.com/office/drawing/2014/main" id="{C90C02A4-BA9C-9946-86D6-DC47115EE9A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9538" r="1" b="33807"/>
          <a:stretch/>
        </p:blipFill>
        <p:spPr bwMode="auto">
          <a:xfrm>
            <a:off x="1" y="10"/>
            <a:ext cx="6015567" cy="3920034"/>
          </a:xfrm>
          <a:custGeom>
            <a:avLst/>
            <a:gdLst>
              <a:gd name="connsiteX0" fmla="*/ 0 w 6015567"/>
              <a:gd name="connsiteY0" fmla="*/ 0 h 3920044"/>
              <a:gd name="connsiteX1" fmla="*/ 6015567 w 6015567"/>
              <a:gd name="connsiteY1" fmla="*/ 0 h 3920044"/>
              <a:gd name="connsiteX2" fmla="*/ 6015567 w 6015567"/>
              <a:gd name="connsiteY2" fmla="*/ 3103224 h 3920044"/>
              <a:gd name="connsiteX3" fmla="*/ 3545908 w 6015567"/>
              <a:gd name="connsiteY3" fmla="*/ 3103224 h 3920044"/>
              <a:gd name="connsiteX4" fmla="*/ 3545908 w 6015567"/>
              <a:gd name="connsiteY4" fmla="*/ 3920044 h 3920044"/>
              <a:gd name="connsiteX5" fmla="*/ 0 w 6015567"/>
              <a:gd name="connsiteY5" fmla="*/ 3920044 h 3920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5567" h="3920044">
                <a:moveTo>
                  <a:pt x="0" y="0"/>
                </a:moveTo>
                <a:lnTo>
                  <a:pt x="6015567" y="0"/>
                </a:lnTo>
                <a:lnTo>
                  <a:pt x="6015567" y="3103224"/>
                </a:lnTo>
                <a:lnTo>
                  <a:pt x="3545908" y="3103224"/>
                </a:lnTo>
                <a:lnTo>
                  <a:pt x="3545908" y="3920044"/>
                </a:lnTo>
                <a:lnTo>
                  <a:pt x="0" y="3920044"/>
                </a:lnTo>
                <a:close/>
              </a:path>
            </a:pathLst>
          </a:custGeom>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89FDE728-2F3C-CD4E-BC18-E3F9255FB93F}"/>
              </a:ext>
            </a:extLst>
          </p:cNvPr>
          <p:cNvPicPr>
            <a:picLocks noChangeAspect="1"/>
          </p:cNvPicPr>
          <p:nvPr/>
        </p:nvPicPr>
        <p:blipFill rotWithShape="1">
          <a:blip r:embed="rId7"/>
          <a:srcRect r="15106"/>
          <a:stretch/>
        </p:blipFill>
        <p:spPr>
          <a:xfrm>
            <a:off x="8646161" y="4069976"/>
            <a:ext cx="3545840" cy="2788024"/>
          </a:xfrm>
          <a:prstGeom prst="rect">
            <a:avLst/>
          </a:prstGeom>
        </p:spPr>
      </p:pic>
    </p:spTree>
    <p:extLst>
      <p:ext uri="{BB962C8B-B14F-4D97-AF65-F5344CB8AC3E}">
        <p14:creationId xmlns:p14="http://schemas.microsoft.com/office/powerpoint/2010/main" val="3969597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BD97C43-4109-7B49-96FE-75C9EA309043}"/>
              </a:ext>
            </a:extLst>
          </p:cNvPr>
          <p:cNvSpPr/>
          <p:nvPr/>
        </p:nvSpPr>
        <p:spPr>
          <a:xfrm>
            <a:off x="0" y="432972"/>
            <a:ext cx="12192000" cy="646331"/>
          </a:xfrm>
          <a:prstGeom prst="rect">
            <a:avLst/>
          </a:prstGeom>
        </p:spPr>
        <p:txBody>
          <a:bodyPr wrap="square">
            <a:spAutoFit/>
          </a:bodyPr>
          <a:lstStyle/>
          <a:p>
            <a:pPr algn="ctr"/>
            <a:r>
              <a:rPr lang="en-US" sz="3600" b="1" dirty="0">
                <a:solidFill>
                  <a:schemeClr val="bg1"/>
                </a:solidFill>
                <a:latin typeface="Lora"/>
              </a:rPr>
              <a:t>Podemos </a:t>
            </a:r>
            <a:r>
              <a:rPr lang="en-US" sz="3600" b="1" dirty="0" err="1">
                <a:solidFill>
                  <a:schemeClr val="bg1"/>
                </a:solidFill>
                <a:latin typeface="Lora"/>
              </a:rPr>
              <a:t>generar</a:t>
            </a:r>
            <a:r>
              <a:rPr lang="en-US" sz="3600" b="1" dirty="0">
                <a:solidFill>
                  <a:schemeClr val="bg1"/>
                </a:solidFill>
                <a:latin typeface="Lora"/>
              </a:rPr>
              <a:t> </a:t>
            </a:r>
            <a:r>
              <a:rPr lang="en-US" sz="3600" b="1" dirty="0" err="1">
                <a:solidFill>
                  <a:schemeClr val="bg1"/>
                </a:solidFill>
                <a:latin typeface="Lora"/>
              </a:rPr>
              <a:t>empatía</a:t>
            </a:r>
            <a:r>
              <a:rPr lang="en-US" sz="3600" b="1" dirty="0">
                <a:solidFill>
                  <a:schemeClr val="bg1"/>
                </a:solidFill>
                <a:latin typeface="Lora"/>
              </a:rPr>
              <a:t> y </a:t>
            </a:r>
            <a:r>
              <a:rPr lang="en-US" sz="3600" b="1" dirty="0" err="1">
                <a:solidFill>
                  <a:schemeClr val="bg1"/>
                </a:solidFill>
                <a:latin typeface="Lora"/>
              </a:rPr>
              <a:t>confianza</a:t>
            </a:r>
            <a:r>
              <a:rPr lang="en-US" sz="3600" b="1" dirty="0">
                <a:solidFill>
                  <a:schemeClr val="bg1"/>
                </a:solidFill>
                <a:latin typeface="Lora"/>
              </a:rPr>
              <a:t> </a:t>
            </a:r>
            <a:r>
              <a:rPr lang="en-US" sz="3600" b="1" dirty="0" err="1">
                <a:solidFill>
                  <a:schemeClr val="bg1"/>
                </a:solidFill>
                <a:latin typeface="Lora"/>
              </a:rPr>
              <a:t>usando</a:t>
            </a:r>
            <a:r>
              <a:rPr lang="en-US" sz="3600" b="1" dirty="0">
                <a:solidFill>
                  <a:schemeClr val="bg1"/>
                </a:solidFill>
                <a:latin typeface="Lora"/>
              </a:rPr>
              <a:t> Ai?</a:t>
            </a:r>
          </a:p>
        </p:txBody>
      </p:sp>
      <p:pic>
        <p:nvPicPr>
          <p:cNvPr id="6" name="video google home.mp4">
            <a:hlinkClick r:id="" action="ppaction://media"/>
            <a:extLst>
              <a:ext uri="{FF2B5EF4-FFF2-40B4-BE49-F238E27FC236}">
                <a16:creationId xmlns:a16="http://schemas.microsoft.com/office/drawing/2014/main" id="{1244D844-8165-484A-A8EC-3054CC506B4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92273" y="1926771"/>
            <a:ext cx="7807454" cy="4212772"/>
          </a:xfrm>
          <a:prstGeom prst="rect">
            <a:avLst/>
          </a:prstGeom>
        </p:spPr>
      </p:pic>
    </p:spTree>
    <p:extLst>
      <p:ext uri="{BB962C8B-B14F-4D97-AF65-F5344CB8AC3E}">
        <p14:creationId xmlns:p14="http://schemas.microsoft.com/office/powerpoint/2010/main" val="1472936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2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CCF8E64E-846B-BB48-8855-E3A13547B274}"/>
              </a:ext>
            </a:extLst>
          </p:cNvPr>
          <p:cNvPicPr/>
          <p:nvPr/>
        </p:nvPicPr>
        <p:blipFill>
          <a:blip r:embed="rId3"/>
          <a:stretch>
            <a:fillRect/>
          </a:stretch>
        </p:blipFill>
        <p:spPr>
          <a:xfrm>
            <a:off x="637592" y="303245"/>
            <a:ext cx="10916815" cy="6251510"/>
          </a:xfrm>
          <a:prstGeom prst="rect">
            <a:avLst/>
          </a:prstGeom>
          <a:ln>
            <a:noFill/>
          </a:ln>
          <a:effectLst>
            <a:softEdge rad="112500"/>
          </a:effectLst>
        </p:spPr>
      </p:pic>
    </p:spTree>
    <p:extLst>
      <p:ext uri="{BB962C8B-B14F-4D97-AF65-F5344CB8AC3E}">
        <p14:creationId xmlns:p14="http://schemas.microsoft.com/office/powerpoint/2010/main" val="1932712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9329F7A-611E-8D4A-AE6A-83954C35F170}"/>
              </a:ext>
            </a:extLst>
          </p:cNvPr>
          <p:cNvSpPr/>
          <p:nvPr/>
        </p:nvSpPr>
        <p:spPr>
          <a:xfrm>
            <a:off x="1162050" y="455059"/>
            <a:ext cx="9867900" cy="1668470"/>
          </a:xfrm>
          <a:prstGeom prst="rect">
            <a:avLst/>
          </a:prstGeom>
        </p:spPr>
        <p:txBody>
          <a:bodyPr wrap="square">
            <a:spAutoFit/>
          </a:bodyPr>
          <a:lstStyle/>
          <a:p>
            <a:pPr algn="ctr">
              <a:lnSpc>
                <a:spcPct val="150000"/>
              </a:lnSpc>
            </a:pPr>
            <a:r>
              <a:rPr lang="es-ES" sz="3600" dirty="0">
                <a:solidFill>
                  <a:schemeClr val="bg1"/>
                </a:solidFill>
                <a:latin typeface="Lora"/>
              </a:rPr>
              <a:t>Cuando Ai se convierte en tu asesor</a:t>
            </a:r>
            <a:endParaRPr lang="es-ES" sz="3600" b="1" dirty="0">
              <a:solidFill>
                <a:schemeClr val="bg1"/>
              </a:solidFill>
              <a:latin typeface="Lora"/>
            </a:endParaRPr>
          </a:p>
          <a:p>
            <a:pPr algn="ctr">
              <a:lnSpc>
                <a:spcPct val="150000"/>
              </a:lnSpc>
            </a:pPr>
            <a:r>
              <a:rPr lang="es-ES" sz="3600" dirty="0">
                <a:solidFill>
                  <a:schemeClr val="bg1"/>
                </a:solidFill>
                <a:latin typeface="Lora"/>
              </a:rPr>
              <a:t> </a:t>
            </a:r>
            <a:endParaRPr lang="es-ES" sz="3600" b="1" dirty="0">
              <a:solidFill>
                <a:schemeClr val="bg1"/>
              </a:solidFill>
              <a:latin typeface="Lora"/>
            </a:endParaRPr>
          </a:p>
        </p:txBody>
      </p:sp>
      <p:pic>
        <p:nvPicPr>
          <p:cNvPr id="2" name="Picture 1">
            <a:extLst>
              <a:ext uri="{FF2B5EF4-FFF2-40B4-BE49-F238E27FC236}">
                <a16:creationId xmlns:a16="http://schemas.microsoft.com/office/drawing/2014/main" id="{E78A5A9A-2D3A-484B-A4F9-05E04DD62DED}"/>
              </a:ext>
            </a:extLst>
          </p:cNvPr>
          <p:cNvPicPr>
            <a:picLocks noChangeAspect="1"/>
          </p:cNvPicPr>
          <p:nvPr/>
        </p:nvPicPr>
        <p:blipFill>
          <a:blip r:embed="rId3"/>
          <a:stretch>
            <a:fillRect/>
          </a:stretch>
        </p:blipFill>
        <p:spPr>
          <a:xfrm>
            <a:off x="3970304" y="1289294"/>
            <a:ext cx="4651181" cy="4495275"/>
          </a:xfrm>
          <a:prstGeom prst="rect">
            <a:avLst/>
          </a:prstGeom>
          <a:ln>
            <a:noFill/>
          </a:ln>
          <a:effectLst>
            <a:softEdge rad="112500"/>
          </a:effectLst>
        </p:spPr>
      </p:pic>
    </p:spTree>
    <p:extLst>
      <p:ext uri="{BB962C8B-B14F-4D97-AF65-F5344CB8AC3E}">
        <p14:creationId xmlns:p14="http://schemas.microsoft.com/office/powerpoint/2010/main" val="10275564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9329F7A-611E-8D4A-AE6A-83954C35F170}"/>
              </a:ext>
            </a:extLst>
          </p:cNvPr>
          <p:cNvSpPr/>
          <p:nvPr/>
        </p:nvSpPr>
        <p:spPr>
          <a:xfrm>
            <a:off x="808070" y="473721"/>
            <a:ext cx="10575860" cy="1668470"/>
          </a:xfrm>
          <a:prstGeom prst="rect">
            <a:avLst/>
          </a:prstGeom>
        </p:spPr>
        <p:txBody>
          <a:bodyPr wrap="square">
            <a:spAutoFit/>
          </a:bodyPr>
          <a:lstStyle/>
          <a:p>
            <a:pPr algn="ctr">
              <a:lnSpc>
                <a:spcPct val="150000"/>
              </a:lnSpc>
            </a:pPr>
            <a:r>
              <a:rPr lang="es-ES" sz="3600" dirty="0">
                <a:solidFill>
                  <a:schemeClr val="bg1"/>
                </a:solidFill>
                <a:latin typeface="Lora"/>
              </a:rPr>
              <a:t>Cuando Ai se convierte en tu proveedor de información</a:t>
            </a:r>
            <a:endParaRPr lang="es-ES" sz="3600" b="1" dirty="0">
              <a:solidFill>
                <a:schemeClr val="bg1"/>
              </a:solidFill>
              <a:latin typeface="Lora"/>
            </a:endParaRPr>
          </a:p>
          <a:p>
            <a:pPr algn="ctr">
              <a:lnSpc>
                <a:spcPct val="150000"/>
              </a:lnSpc>
            </a:pPr>
            <a:r>
              <a:rPr lang="es-ES" sz="3600" dirty="0">
                <a:solidFill>
                  <a:schemeClr val="bg1"/>
                </a:solidFill>
                <a:latin typeface="Lora"/>
              </a:rPr>
              <a:t> </a:t>
            </a:r>
            <a:endParaRPr lang="es-ES" sz="3600" b="1" dirty="0">
              <a:solidFill>
                <a:schemeClr val="bg1"/>
              </a:solidFill>
              <a:latin typeface="Lora"/>
            </a:endParaRPr>
          </a:p>
        </p:txBody>
      </p:sp>
      <p:pic>
        <p:nvPicPr>
          <p:cNvPr id="5" name="Picture 4" descr="A close up of a sign&#10;&#10;Description automatically generated">
            <a:extLst>
              <a:ext uri="{FF2B5EF4-FFF2-40B4-BE49-F238E27FC236}">
                <a16:creationId xmlns:a16="http://schemas.microsoft.com/office/drawing/2014/main" id="{57BEAD84-F129-534B-8156-ECD8C8A230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169" y="1307956"/>
            <a:ext cx="6749661" cy="5085361"/>
          </a:xfrm>
          <a:prstGeom prst="rect">
            <a:avLst/>
          </a:prstGeom>
        </p:spPr>
      </p:pic>
    </p:spTree>
    <p:extLst>
      <p:ext uri="{BB962C8B-B14F-4D97-AF65-F5344CB8AC3E}">
        <p14:creationId xmlns:p14="http://schemas.microsoft.com/office/powerpoint/2010/main" val="35730591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9329F7A-611E-8D4A-AE6A-83954C35F170}"/>
              </a:ext>
            </a:extLst>
          </p:cNvPr>
          <p:cNvSpPr/>
          <p:nvPr/>
        </p:nvSpPr>
        <p:spPr>
          <a:xfrm>
            <a:off x="1162050" y="455059"/>
            <a:ext cx="9867900" cy="2499467"/>
          </a:xfrm>
          <a:prstGeom prst="rect">
            <a:avLst/>
          </a:prstGeom>
        </p:spPr>
        <p:txBody>
          <a:bodyPr wrap="square">
            <a:spAutoFit/>
          </a:bodyPr>
          <a:lstStyle/>
          <a:p>
            <a:pPr algn="ctr">
              <a:lnSpc>
                <a:spcPct val="150000"/>
              </a:lnSpc>
            </a:pPr>
            <a:r>
              <a:rPr lang="es-ES" sz="3600" dirty="0">
                <a:solidFill>
                  <a:schemeClr val="bg1"/>
                </a:solidFill>
                <a:latin typeface="Lora"/>
              </a:rPr>
              <a:t>Cuando Ai se convierte en tu personal </a:t>
            </a:r>
            <a:r>
              <a:rPr lang="es-ES" sz="3600" dirty="0" err="1">
                <a:solidFill>
                  <a:schemeClr val="bg1"/>
                </a:solidFill>
                <a:latin typeface="Lora"/>
              </a:rPr>
              <a:t>shopper</a:t>
            </a:r>
            <a:r>
              <a:rPr lang="es-ES" sz="3600" dirty="0">
                <a:solidFill>
                  <a:schemeClr val="bg1"/>
                </a:solidFill>
                <a:latin typeface="Lora"/>
              </a:rPr>
              <a:t> o proveedor de servicios</a:t>
            </a:r>
            <a:endParaRPr lang="es-ES" sz="3600" b="1" dirty="0">
              <a:solidFill>
                <a:schemeClr val="bg1"/>
              </a:solidFill>
              <a:latin typeface="Lora"/>
            </a:endParaRPr>
          </a:p>
          <a:p>
            <a:pPr algn="ctr">
              <a:lnSpc>
                <a:spcPct val="150000"/>
              </a:lnSpc>
            </a:pPr>
            <a:r>
              <a:rPr lang="es-ES" sz="3600" dirty="0">
                <a:solidFill>
                  <a:schemeClr val="bg1"/>
                </a:solidFill>
                <a:latin typeface="Lora"/>
              </a:rPr>
              <a:t> </a:t>
            </a:r>
            <a:endParaRPr lang="es-ES" sz="3600" b="1" dirty="0">
              <a:solidFill>
                <a:schemeClr val="bg1"/>
              </a:solidFill>
              <a:latin typeface="Lora"/>
            </a:endParaRPr>
          </a:p>
        </p:txBody>
      </p:sp>
      <p:pic>
        <p:nvPicPr>
          <p:cNvPr id="3" name="Picture 2">
            <a:extLst>
              <a:ext uri="{FF2B5EF4-FFF2-40B4-BE49-F238E27FC236}">
                <a16:creationId xmlns:a16="http://schemas.microsoft.com/office/drawing/2014/main" id="{CC481D14-F6B2-0840-B1B4-B9078CEF09FB}"/>
              </a:ext>
            </a:extLst>
          </p:cNvPr>
          <p:cNvPicPr>
            <a:picLocks noChangeAspect="1"/>
          </p:cNvPicPr>
          <p:nvPr/>
        </p:nvPicPr>
        <p:blipFill>
          <a:blip r:embed="rId3"/>
          <a:stretch>
            <a:fillRect/>
          </a:stretch>
        </p:blipFill>
        <p:spPr>
          <a:xfrm>
            <a:off x="694104" y="2954526"/>
            <a:ext cx="2073830" cy="2021254"/>
          </a:xfrm>
          <a:prstGeom prst="rect">
            <a:avLst/>
          </a:prstGeom>
          <a:ln>
            <a:noFill/>
          </a:ln>
          <a:effectLst>
            <a:softEdge rad="112500"/>
          </a:effectLst>
        </p:spPr>
      </p:pic>
      <p:pic>
        <p:nvPicPr>
          <p:cNvPr id="4" name="Picture 3">
            <a:extLst>
              <a:ext uri="{FF2B5EF4-FFF2-40B4-BE49-F238E27FC236}">
                <a16:creationId xmlns:a16="http://schemas.microsoft.com/office/drawing/2014/main" id="{ADF45260-6C41-2A4C-BC28-CB90F1351080}"/>
              </a:ext>
            </a:extLst>
          </p:cNvPr>
          <p:cNvPicPr>
            <a:picLocks noChangeAspect="1"/>
          </p:cNvPicPr>
          <p:nvPr/>
        </p:nvPicPr>
        <p:blipFill>
          <a:blip r:embed="rId4"/>
          <a:stretch>
            <a:fillRect/>
          </a:stretch>
        </p:blipFill>
        <p:spPr>
          <a:xfrm>
            <a:off x="4086470" y="2996778"/>
            <a:ext cx="2717800" cy="1936750"/>
          </a:xfrm>
          <a:prstGeom prst="rect">
            <a:avLst/>
          </a:prstGeom>
          <a:ln>
            <a:noFill/>
          </a:ln>
          <a:effectLst>
            <a:softEdge rad="112500"/>
          </a:effectLst>
        </p:spPr>
      </p:pic>
      <p:pic>
        <p:nvPicPr>
          <p:cNvPr id="5" name="Picture 4">
            <a:extLst>
              <a:ext uri="{FF2B5EF4-FFF2-40B4-BE49-F238E27FC236}">
                <a16:creationId xmlns:a16="http://schemas.microsoft.com/office/drawing/2014/main" id="{1461025F-F950-9E44-BFEA-A26334F68514}"/>
              </a:ext>
            </a:extLst>
          </p:cNvPr>
          <p:cNvPicPr>
            <a:picLocks noChangeAspect="1"/>
          </p:cNvPicPr>
          <p:nvPr/>
        </p:nvPicPr>
        <p:blipFill>
          <a:blip r:embed="rId5"/>
          <a:stretch>
            <a:fillRect/>
          </a:stretch>
        </p:blipFill>
        <p:spPr>
          <a:xfrm>
            <a:off x="7825642" y="2796753"/>
            <a:ext cx="4120696" cy="2336800"/>
          </a:xfrm>
          <a:prstGeom prst="rect">
            <a:avLst/>
          </a:prstGeom>
          <a:ln>
            <a:noFill/>
          </a:ln>
          <a:effectLst>
            <a:softEdge rad="112500"/>
          </a:effectLst>
        </p:spPr>
      </p:pic>
    </p:spTree>
    <p:extLst>
      <p:ext uri="{BB962C8B-B14F-4D97-AF65-F5344CB8AC3E}">
        <p14:creationId xmlns:p14="http://schemas.microsoft.com/office/powerpoint/2010/main" val="7177228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9329F7A-611E-8D4A-AE6A-83954C35F170}"/>
              </a:ext>
            </a:extLst>
          </p:cNvPr>
          <p:cNvSpPr/>
          <p:nvPr/>
        </p:nvSpPr>
        <p:spPr>
          <a:xfrm>
            <a:off x="1162050" y="455059"/>
            <a:ext cx="9867900" cy="1668470"/>
          </a:xfrm>
          <a:prstGeom prst="rect">
            <a:avLst/>
          </a:prstGeom>
        </p:spPr>
        <p:txBody>
          <a:bodyPr wrap="square">
            <a:spAutoFit/>
          </a:bodyPr>
          <a:lstStyle/>
          <a:p>
            <a:pPr algn="ctr">
              <a:lnSpc>
                <a:spcPct val="150000"/>
              </a:lnSpc>
            </a:pPr>
            <a:r>
              <a:rPr lang="es-ES" sz="3600" dirty="0">
                <a:solidFill>
                  <a:schemeClr val="bg1"/>
                </a:solidFill>
                <a:latin typeface="Lora"/>
              </a:rPr>
              <a:t>Cuando Ai se convierte en tu amigo: </a:t>
            </a:r>
            <a:r>
              <a:rPr lang="es-ES" sz="3600" dirty="0" err="1">
                <a:solidFill>
                  <a:schemeClr val="bg1"/>
                </a:solidFill>
                <a:latin typeface="Lora"/>
              </a:rPr>
              <a:t>Replika.ai</a:t>
            </a:r>
            <a:endParaRPr lang="es-ES" sz="3600" b="1" dirty="0">
              <a:solidFill>
                <a:schemeClr val="bg1"/>
              </a:solidFill>
              <a:latin typeface="Lora"/>
            </a:endParaRPr>
          </a:p>
          <a:p>
            <a:pPr algn="ctr">
              <a:lnSpc>
                <a:spcPct val="150000"/>
              </a:lnSpc>
            </a:pPr>
            <a:r>
              <a:rPr lang="es-ES" sz="3600" dirty="0">
                <a:solidFill>
                  <a:schemeClr val="bg1"/>
                </a:solidFill>
                <a:latin typeface="Lora"/>
              </a:rPr>
              <a:t> </a:t>
            </a:r>
            <a:endParaRPr lang="es-ES" sz="3600" b="1" dirty="0">
              <a:solidFill>
                <a:schemeClr val="bg1"/>
              </a:solidFill>
              <a:latin typeface="Lora"/>
            </a:endParaRPr>
          </a:p>
        </p:txBody>
      </p:sp>
      <p:pic>
        <p:nvPicPr>
          <p:cNvPr id="2" name="final_5d008670b43e440014f6f047_643996.mp4">
            <a:hlinkClick r:id="" action="ppaction://media"/>
            <a:extLst>
              <a:ext uri="{FF2B5EF4-FFF2-40B4-BE49-F238E27FC236}">
                <a16:creationId xmlns:a16="http://schemas.microsoft.com/office/drawing/2014/main" id="{18AEE7D8-CD35-CB41-B024-0E0A1E94188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51978" y="1289294"/>
            <a:ext cx="9095094" cy="4853085"/>
          </a:xfrm>
          <a:prstGeom prst="rect">
            <a:avLst/>
          </a:prstGeom>
        </p:spPr>
      </p:pic>
    </p:spTree>
    <p:extLst>
      <p:ext uri="{BB962C8B-B14F-4D97-AF65-F5344CB8AC3E}">
        <p14:creationId xmlns:p14="http://schemas.microsoft.com/office/powerpoint/2010/main" val="1828854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0BD54C0-C37F-204D-A920-C1E7F5EB3780}"/>
              </a:ext>
            </a:extLst>
          </p:cNvPr>
          <p:cNvPicPr>
            <a:picLocks noChangeAspect="1"/>
          </p:cNvPicPr>
          <p:nvPr/>
        </p:nvPicPr>
        <p:blipFill rotWithShape="1">
          <a:blip r:embed="rId3"/>
          <a:srcRect r="64494"/>
          <a:stretch/>
        </p:blipFill>
        <p:spPr>
          <a:xfrm>
            <a:off x="408242" y="750751"/>
            <a:ext cx="4350370" cy="4679666"/>
          </a:xfrm>
          <a:prstGeom prst="rect">
            <a:avLst/>
          </a:prstGeom>
          <a:ln>
            <a:noFill/>
          </a:ln>
          <a:effectLst>
            <a:softEdge rad="112500"/>
          </a:effectLst>
        </p:spPr>
      </p:pic>
      <p:sp>
        <p:nvSpPr>
          <p:cNvPr id="2" name="Rectangle 1">
            <a:extLst>
              <a:ext uri="{FF2B5EF4-FFF2-40B4-BE49-F238E27FC236}">
                <a16:creationId xmlns:a16="http://schemas.microsoft.com/office/drawing/2014/main" id="{A838E095-C359-B842-9963-C656BC5A2EC7}"/>
              </a:ext>
            </a:extLst>
          </p:cNvPr>
          <p:cNvSpPr/>
          <p:nvPr/>
        </p:nvSpPr>
        <p:spPr>
          <a:xfrm>
            <a:off x="7067550" y="6448630"/>
            <a:ext cx="6096000" cy="261610"/>
          </a:xfrm>
          <a:prstGeom prst="rect">
            <a:avLst/>
          </a:prstGeom>
        </p:spPr>
        <p:txBody>
          <a:bodyPr>
            <a:spAutoFit/>
          </a:bodyPr>
          <a:lstStyle/>
          <a:p>
            <a:r>
              <a:rPr lang="en-US" sz="1100" dirty="0">
                <a:solidFill>
                  <a:schemeClr val="bg1"/>
                </a:solidFill>
                <a:latin typeface="Times" pitchFamily="2" charset="0"/>
                <a:ea typeface="Times New Roman" panose="02020603050405020304" pitchFamily="18" charset="0"/>
                <a:cs typeface="Times New Roman" panose="02020603050405020304" pitchFamily="18" charset="0"/>
              </a:rPr>
              <a:t>Machiavelli, Niccolo. </a:t>
            </a:r>
            <a:r>
              <a:rPr lang="en-US" sz="1100" i="1" dirty="0">
                <a:solidFill>
                  <a:schemeClr val="bg1"/>
                </a:solidFill>
                <a:latin typeface="Times" pitchFamily="2" charset="0"/>
                <a:ea typeface="Times New Roman" panose="02020603050405020304" pitchFamily="18" charset="0"/>
                <a:cs typeface="Times New Roman" panose="02020603050405020304" pitchFamily="18" charset="0"/>
              </a:rPr>
              <a:t>The Prince,</a:t>
            </a:r>
            <a:r>
              <a:rPr lang="en-US" sz="1100" dirty="0">
                <a:solidFill>
                  <a:schemeClr val="bg1"/>
                </a:solidFill>
                <a:latin typeface="Times" pitchFamily="2" charset="0"/>
                <a:ea typeface="Times New Roman" panose="02020603050405020304" pitchFamily="18" charset="0"/>
                <a:cs typeface="Times New Roman" panose="02020603050405020304" pitchFamily="18" charset="0"/>
              </a:rPr>
              <a:t> translated by N.H. Thomson. The Harvard Classics. </a:t>
            </a:r>
            <a:endParaRPr lang="es-ES_tradnl" sz="1100" dirty="0">
              <a:solidFill>
                <a:schemeClr val="bg1"/>
              </a:solidFill>
            </a:endParaRPr>
          </a:p>
        </p:txBody>
      </p:sp>
      <p:sp>
        <p:nvSpPr>
          <p:cNvPr id="4" name="Rectangle 3">
            <a:extLst>
              <a:ext uri="{FF2B5EF4-FFF2-40B4-BE49-F238E27FC236}">
                <a16:creationId xmlns:a16="http://schemas.microsoft.com/office/drawing/2014/main" id="{2004227F-4369-0243-A64E-325A3730ABF2}"/>
              </a:ext>
            </a:extLst>
          </p:cNvPr>
          <p:cNvSpPr/>
          <p:nvPr/>
        </p:nvSpPr>
        <p:spPr>
          <a:xfrm>
            <a:off x="5231363" y="2017563"/>
            <a:ext cx="6400800" cy="2062103"/>
          </a:xfrm>
          <a:prstGeom prst="rect">
            <a:avLst/>
          </a:prstGeom>
        </p:spPr>
        <p:txBody>
          <a:bodyPr wrap="square">
            <a:spAutoFit/>
          </a:bodyPr>
          <a:lstStyle/>
          <a:p>
            <a:r>
              <a:rPr lang="es-ES" sz="3200" i="1" dirty="0">
                <a:solidFill>
                  <a:schemeClr val="bg1"/>
                </a:solidFill>
                <a:latin typeface="Ubuntu"/>
              </a:rPr>
              <a:t>No hay nada más difícil de emprender, más penoso de conducir o más incierto en su éxito que introducir un nuevo orden de cosas</a:t>
            </a:r>
            <a:endParaRPr lang="es-ES_tradnl" sz="3200" dirty="0">
              <a:solidFill>
                <a:schemeClr val="bg1"/>
              </a:solidFill>
            </a:endParaRPr>
          </a:p>
        </p:txBody>
      </p:sp>
    </p:spTree>
    <p:extLst>
      <p:ext uri="{BB962C8B-B14F-4D97-AF65-F5344CB8AC3E}">
        <p14:creationId xmlns:p14="http://schemas.microsoft.com/office/powerpoint/2010/main" val="3721491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73FA97D-118A-4626-AD0B-C6C436EFE6FA}"/>
              </a:ext>
            </a:extLst>
          </p:cNvPr>
          <p:cNvSpPr txBox="1"/>
          <p:nvPr/>
        </p:nvSpPr>
        <p:spPr>
          <a:xfrm>
            <a:off x="1511409" y="1300300"/>
            <a:ext cx="9169182" cy="1922251"/>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endParaRPr lang="en-US" sz="4800" dirty="0">
              <a:latin typeface="Lora"/>
              <a:ea typeface="+mj-ea"/>
              <a:cs typeface="+mj-cs"/>
            </a:endParaRPr>
          </a:p>
        </p:txBody>
      </p:sp>
      <p:sp>
        <p:nvSpPr>
          <p:cNvPr id="5" name="Rectangle 4">
            <a:extLst>
              <a:ext uri="{FF2B5EF4-FFF2-40B4-BE49-F238E27FC236}">
                <a16:creationId xmlns:a16="http://schemas.microsoft.com/office/drawing/2014/main" id="{ACDC6444-5C9A-8340-BB3F-DC4274D7F7D9}"/>
              </a:ext>
            </a:extLst>
          </p:cNvPr>
          <p:cNvSpPr/>
          <p:nvPr/>
        </p:nvSpPr>
        <p:spPr>
          <a:xfrm>
            <a:off x="1162050" y="2300760"/>
            <a:ext cx="9867900" cy="1843582"/>
          </a:xfrm>
          <a:prstGeom prst="rect">
            <a:avLst/>
          </a:prstGeom>
        </p:spPr>
        <p:txBody>
          <a:bodyPr wrap="square">
            <a:spAutoFit/>
          </a:bodyPr>
          <a:lstStyle/>
          <a:p>
            <a:pPr algn="ctr">
              <a:lnSpc>
                <a:spcPct val="150000"/>
              </a:lnSpc>
            </a:pPr>
            <a:r>
              <a:rPr lang="en-AU" sz="4000" dirty="0">
                <a:solidFill>
                  <a:schemeClr val="bg1"/>
                </a:solidFill>
                <a:latin typeface="Lora"/>
              </a:rPr>
              <a:t>A </a:t>
            </a:r>
            <a:r>
              <a:rPr lang="en-AU" sz="4000" dirty="0" err="1">
                <a:solidFill>
                  <a:schemeClr val="bg1"/>
                </a:solidFill>
                <a:latin typeface="Lora"/>
              </a:rPr>
              <a:t>medida</a:t>
            </a:r>
            <a:r>
              <a:rPr lang="en-AU" sz="4000" dirty="0">
                <a:solidFill>
                  <a:schemeClr val="bg1"/>
                </a:solidFill>
                <a:latin typeface="Lora"/>
              </a:rPr>
              <a:t> que la </a:t>
            </a:r>
            <a:r>
              <a:rPr lang="en-AU" sz="4000" dirty="0" err="1">
                <a:solidFill>
                  <a:schemeClr val="bg1"/>
                </a:solidFill>
                <a:latin typeface="Lora"/>
              </a:rPr>
              <a:t>Tecnología</a:t>
            </a:r>
            <a:r>
              <a:rPr lang="en-AU" sz="4000" dirty="0">
                <a:solidFill>
                  <a:schemeClr val="bg1"/>
                </a:solidFill>
                <a:latin typeface="Lora"/>
              </a:rPr>
              <a:t> se </a:t>
            </a:r>
            <a:r>
              <a:rPr lang="en-AU" sz="4000" dirty="0" err="1">
                <a:solidFill>
                  <a:schemeClr val="bg1"/>
                </a:solidFill>
                <a:latin typeface="Lora"/>
              </a:rPr>
              <a:t>vuelva</a:t>
            </a:r>
            <a:r>
              <a:rPr lang="en-AU" sz="4000" dirty="0">
                <a:solidFill>
                  <a:schemeClr val="bg1"/>
                </a:solidFill>
                <a:latin typeface="Lora"/>
              </a:rPr>
              <a:t> </a:t>
            </a:r>
            <a:r>
              <a:rPr lang="en-AU" sz="4000" dirty="0" err="1">
                <a:solidFill>
                  <a:schemeClr val="bg1"/>
                </a:solidFill>
                <a:latin typeface="Lora"/>
              </a:rPr>
              <a:t>más</a:t>
            </a:r>
            <a:r>
              <a:rPr lang="en-AU" sz="4000" dirty="0">
                <a:solidFill>
                  <a:schemeClr val="bg1"/>
                </a:solidFill>
                <a:latin typeface="Lora"/>
              </a:rPr>
              <a:t> </a:t>
            </a:r>
            <a:r>
              <a:rPr lang="en-AU" sz="4000" dirty="0" err="1">
                <a:solidFill>
                  <a:schemeClr val="bg1"/>
                </a:solidFill>
                <a:latin typeface="Lora"/>
              </a:rPr>
              <a:t>presente</a:t>
            </a:r>
            <a:r>
              <a:rPr lang="en-AU" sz="4000" dirty="0">
                <a:solidFill>
                  <a:schemeClr val="bg1"/>
                </a:solidFill>
                <a:latin typeface="Lora"/>
              </a:rPr>
              <a:t>….</a:t>
            </a:r>
            <a:endParaRPr lang="en-AU" sz="4000" b="1" dirty="0">
              <a:solidFill>
                <a:schemeClr val="bg1"/>
              </a:solidFill>
              <a:latin typeface="Lora"/>
            </a:endParaRPr>
          </a:p>
        </p:txBody>
      </p:sp>
    </p:spTree>
    <p:extLst>
      <p:ext uri="{BB962C8B-B14F-4D97-AF65-F5344CB8AC3E}">
        <p14:creationId xmlns:p14="http://schemas.microsoft.com/office/powerpoint/2010/main" val="40688597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20D16C38-E52F-F644-B19C-D36A31B16228}"/>
              </a:ext>
            </a:extLst>
          </p:cNvPr>
          <p:cNvGrpSpPr/>
          <p:nvPr/>
        </p:nvGrpSpPr>
        <p:grpSpPr>
          <a:xfrm>
            <a:off x="479477" y="2232158"/>
            <a:ext cx="4857170" cy="3058700"/>
            <a:chOff x="2799953" y="2274"/>
            <a:chExt cx="2528093" cy="1264046"/>
          </a:xfrm>
          <a:scene3d>
            <a:camera prst="orthographicFront"/>
            <a:lightRig rig="chilly" dir="t"/>
          </a:scene3d>
        </p:grpSpPr>
        <p:sp>
          <p:nvSpPr>
            <p:cNvPr id="7" name="Rounded Rectangle 6">
              <a:extLst>
                <a:ext uri="{FF2B5EF4-FFF2-40B4-BE49-F238E27FC236}">
                  <a16:creationId xmlns:a16="http://schemas.microsoft.com/office/drawing/2014/main" id="{AD173452-63C2-4A4B-B1CA-42F150AED578}"/>
                </a:ext>
              </a:extLst>
            </p:cNvPr>
            <p:cNvSpPr/>
            <p:nvPr/>
          </p:nvSpPr>
          <p:spPr>
            <a:xfrm>
              <a:off x="2799953" y="2274"/>
              <a:ext cx="2528093" cy="1264046"/>
            </a:xfrm>
            <a:prstGeom prst="roundRect">
              <a:avLst/>
            </a:prstGeom>
            <a:sp3d prstMaterial="translucentPowder">
              <a:bevelT w="127000" h="25400" prst="softRound"/>
            </a:sp3d>
          </p:spPr>
          <p:style>
            <a:lnRef idx="0">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8" name="Rounded Rectangle 4">
              <a:extLst>
                <a:ext uri="{FF2B5EF4-FFF2-40B4-BE49-F238E27FC236}">
                  <a16:creationId xmlns:a16="http://schemas.microsoft.com/office/drawing/2014/main" id="{0C4A9124-28D6-5C42-AC54-21BB5D220C7F}"/>
                </a:ext>
              </a:extLst>
            </p:cNvPr>
            <p:cNvSpPr txBox="1"/>
            <p:nvPr/>
          </p:nvSpPr>
          <p:spPr>
            <a:xfrm>
              <a:off x="2861659" y="63980"/>
              <a:ext cx="2404681" cy="1140634"/>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3200" kern="1200" dirty="0" err="1"/>
                <a:t>Sentirse</a:t>
              </a:r>
              <a:r>
                <a:rPr lang="en-US" sz="3200" kern="1200" dirty="0"/>
                <a:t> </a:t>
              </a:r>
              <a:r>
                <a:rPr lang="en-US" sz="3200" kern="1200" dirty="0" err="1"/>
                <a:t>Comprendido</a:t>
              </a:r>
              <a:endParaRPr lang="en-US" sz="3200" kern="1200" dirty="0"/>
            </a:p>
            <a:p>
              <a:pPr marL="0" lvl="0" indent="0" algn="ctr" defTabSz="622300">
                <a:lnSpc>
                  <a:spcPct val="90000"/>
                </a:lnSpc>
                <a:spcBef>
                  <a:spcPct val="0"/>
                </a:spcBef>
                <a:spcAft>
                  <a:spcPct val="35000"/>
                </a:spcAft>
                <a:buNone/>
              </a:pPr>
              <a:r>
                <a:rPr lang="en-US" sz="3200" kern="1200" dirty="0" err="1"/>
                <a:t>Sentirse</a:t>
              </a:r>
              <a:r>
                <a:rPr lang="en-US" sz="3200" kern="1200" dirty="0"/>
                <a:t> </a:t>
              </a:r>
              <a:r>
                <a:rPr lang="en-US" sz="3200" kern="1200" dirty="0" err="1"/>
                <a:t>bien</a:t>
              </a:r>
              <a:r>
                <a:rPr lang="en-US" sz="3200" kern="1200" dirty="0"/>
                <a:t> </a:t>
              </a:r>
              <a:r>
                <a:rPr lang="en-US" sz="3200" kern="1200" dirty="0" err="1"/>
                <a:t>aconsejado</a:t>
              </a:r>
              <a:endParaRPr lang="en-US" sz="3200" kern="1200" dirty="0"/>
            </a:p>
            <a:p>
              <a:pPr marL="0" lvl="0" indent="0" algn="ctr" defTabSz="622300">
                <a:lnSpc>
                  <a:spcPct val="90000"/>
                </a:lnSpc>
                <a:spcBef>
                  <a:spcPct val="0"/>
                </a:spcBef>
                <a:spcAft>
                  <a:spcPct val="35000"/>
                </a:spcAft>
                <a:buNone/>
              </a:pPr>
              <a:r>
                <a:rPr lang="en-US" sz="3200" kern="1200" dirty="0" err="1"/>
                <a:t>Información</a:t>
              </a:r>
              <a:r>
                <a:rPr lang="en-US" sz="3200" kern="1200" dirty="0"/>
                <a:t> </a:t>
              </a:r>
              <a:r>
                <a:rPr lang="en-US" sz="3200" kern="1200" dirty="0" err="1"/>
                <a:t>disponible</a:t>
              </a:r>
              <a:endParaRPr lang="en-US" sz="3200" kern="1200" dirty="0"/>
            </a:p>
            <a:p>
              <a:pPr marL="0" lvl="0" indent="0" algn="ctr" defTabSz="622300">
                <a:lnSpc>
                  <a:spcPct val="90000"/>
                </a:lnSpc>
                <a:spcBef>
                  <a:spcPct val="0"/>
                </a:spcBef>
                <a:spcAft>
                  <a:spcPct val="35000"/>
                </a:spcAft>
                <a:buNone/>
              </a:pPr>
              <a:r>
                <a:rPr lang="en-US" sz="3200" kern="1200" dirty="0" err="1"/>
                <a:t>Transacciones</a:t>
              </a:r>
              <a:r>
                <a:rPr lang="en-US" sz="3200" kern="1200" dirty="0"/>
                <a:t> </a:t>
              </a:r>
              <a:r>
                <a:rPr lang="en-US" sz="3200" kern="1200" dirty="0" err="1"/>
                <a:t>justas</a:t>
              </a:r>
              <a:endParaRPr lang="en-US" sz="3200" kern="1200" dirty="0"/>
            </a:p>
          </p:txBody>
        </p:sp>
      </p:grpSp>
      <p:grpSp>
        <p:nvGrpSpPr>
          <p:cNvPr id="12" name="Group 11">
            <a:extLst>
              <a:ext uri="{FF2B5EF4-FFF2-40B4-BE49-F238E27FC236}">
                <a16:creationId xmlns:a16="http://schemas.microsoft.com/office/drawing/2014/main" id="{707ED10A-EF36-934D-8756-F9552B0F5F61}"/>
              </a:ext>
            </a:extLst>
          </p:cNvPr>
          <p:cNvGrpSpPr/>
          <p:nvPr/>
        </p:nvGrpSpPr>
        <p:grpSpPr>
          <a:xfrm>
            <a:off x="5635690" y="2232158"/>
            <a:ext cx="6236951" cy="3058700"/>
            <a:chOff x="2799953" y="2274"/>
            <a:chExt cx="2528093" cy="1264046"/>
          </a:xfrm>
          <a:scene3d>
            <a:camera prst="orthographicFront"/>
            <a:lightRig rig="chilly" dir="t"/>
          </a:scene3d>
        </p:grpSpPr>
        <p:sp>
          <p:nvSpPr>
            <p:cNvPr id="13" name="Rounded Rectangle 12">
              <a:extLst>
                <a:ext uri="{FF2B5EF4-FFF2-40B4-BE49-F238E27FC236}">
                  <a16:creationId xmlns:a16="http://schemas.microsoft.com/office/drawing/2014/main" id="{F7C075A2-7C48-0045-9E64-0D085093B69A}"/>
                </a:ext>
              </a:extLst>
            </p:cNvPr>
            <p:cNvSpPr/>
            <p:nvPr/>
          </p:nvSpPr>
          <p:spPr>
            <a:xfrm>
              <a:off x="2799953" y="2274"/>
              <a:ext cx="2528093" cy="1264046"/>
            </a:xfrm>
            <a:prstGeom prst="roundRect">
              <a:avLst/>
            </a:prstGeom>
            <a:sp3d prstMaterial="translucentPowder">
              <a:bevelT w="127000" h="25400" prst="softRound"/>
            </a:sp3d>
          </p:spPr>
          <p:style>
            <a:lnRef idx="0">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14" name="Rounded Rectangle 4">
              <a:extLst>
                <a:ext uri="{FF2B5EF4-FFF2-40B4-BE49-F238E27FC236}">
                  <a16:creationId xmlns:a16="http://schemas.microsoft.com/office/drawing/2014/main" id="{04F6E154-1952-2645-BC4F-D632CD61650D}"/>
                </a:ext>
              </a:extLst>
            </p:cNvPr>
            <p:cNvSpPr txBox="1"/>
            <p:nvPr/>
          </p:nvSpPr>
          <p:spPr>
            <a:xfrm>
              <a:off x="2861659" y="63980"/>
              <a:ext cx="2404681" cy="1140634"/>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3200" dirty="0" err="1"/>
                <a:t>Manipulación</a:t>
              </a:r>
              <a:r>
                <a:rPr lang="en-US" sz="3200" dirty="0"/>
                <a:t> </a:t>
              </a:r>
              <a:r>
                <a:rPr lang="en-US" sz="3200" dirty="0" err="1"/>
                <a:t>emocional</a:t>
              </a:r>
              <a:endParaRPr lang="en-US" sz="3200" kern="1200" dirty="0"/>
            </a:p>
            <a:p>
              <a:pPr marL="0" lvl="0" indent="0" algn="ctr" defTabSz="622300">
                <a:lnSpc>
                  <a:spcPct val="90000"/>
                </a:lnSpc>
                <a:spcBef>
                  <a:spcPct val="0"/>
                </a:spcBef>
                <a:spcAft>
                  <a:spcPct val="35000"/>
                </a:spcAft>
                <a:buNone/>
              </a:pPr>
              <a:r>
                <a:rPr lang="en-US" sz="3200" kern="1200" dirty="0"/>
                <a:t>Nudging </a:t>
              </a:r>
              <a:r>
                <a:rPr lang="en-US" sz="3200" kern="1200" dirty="0" err="1"/>
                <a:t>Comercial</a:t>
              </a:r>
              <a:r>
                <a:rPr lang="en-US" sz="3200" kern="1200" dirty="0"/>
                <a:t> (Waze)</a:t>
              </a:r>
            </a:p>
            <a:p>
              <a:pPr marL="0" lvl="0" indent="0" algn="ctr" defTabSz="622300">
                <a:lnSpc>
                  <a:spcPct val="90000"/>
                </a:lnSpc>
                <a:spcBef>
                  <a:spcPct val="0"/>
                </a:spcBef>
                <a:spcAft>
                  <a:spcPct val="35000"/>
                </a:spcAft>
                <a:buNone/>
              </a:pPr>
              <a:r>
                <a:rPr lang="en-US" sz="3200" kern="1200" dirty="0"/>
                <a:t>Fake News (Social Media)</a:t>
              </a:r>
            </a:p>
            <a:p>
              <a:pPr marL="0" lvl="0" indent="0" algn="ctr" defTabSz="622300">
                <a:lnSpc>
                  <a:spcPct val="90000"/>
                </a:lnSpc>
                <a:spcBef>
                  <a:spcPct val="0"/>
                </a:spcBef>
                <a:spcAft>
                  <a:spcPct val="35000"/>
                </a:spcAft>
                <a:buNone/>
              </a:pPr>
              <a:r>
                <a:rPr lang="en-US" sz="3200" kern="1200" dirty="0"/>
                <a:t>Pricing </a:t>
              </a:r>
              <a:r>
                <a:rPr lang="en-US" sz="3200" kern="1200" dirty="0" err="1"/>
                <a:t>Dinámico</a:t>
              </a:r>
              <a:r>
                <a:rPr lang="en-US" sz="3200" kern="1200" dirty="0"/>
                <a:t> (Amazon, Uber)</a:t>
              </a:r>
            </a:p>
          </p:txBody>
        </p:sp>
      </p:grpSp>
      <p:sp>
        <p:nvSpPr>
          <p:cNvPr id="15" name="Rectangle 14">
            <a:extLst>
              <a:ext uri="{FF2B5EF4-FFF2-40B4-BE49-F238E27FC236}">
                <a16:creationId xmlns:a16="http://schemas.microsoft.com/office/drawing/2014/main" id="{D0CD9095-4290-A749-B3FA-B531AE6DD386}"/>
              </a:ext>
            </a:extLst>
          </p:cNvPr>
          <p:cNvSpPr/>
          <p:nvPr/>
        </p:nvSpPr>
        <p:spPr>
          <a:xfrm>
            <a:off x="479477" y="524556"/>
            <a:ext cx="11097955" cy="754694"/>
          </a:xfrm>
          <a:prstGeom prst="rect">
            <a:avLst/>
          </a:prstGeom>
        </p:spPr>
        <p:txBody>
          <a:bodyPr wrap="square">
            <a:spAutoFit/>
          </a:bodyPr>
          <a:lstStyle/>
          <a:p>
            <a:pPr algn="ctr">
              <a:lnSpc>
                <a:spcPct val="150000"/>
              </a:lnSpc>
            </a:pPr>
            <a:r>
              <a:rPr lang="en-AU" sz="3200" dirty="0">
                <a:solidFill>
                  <a:schemeClr val="bg1"/>
                </a:solidFill>
                <a:latin typeface="Lora"/>
              </a:rPr>
              <a:t>…</a:t>
            </a:r>
            <a:r>
              <a:rPr lang="en-AU" sz="3200" dirty="0" err="1">
                <a:solidFill>
                  <a:schemeClr val="bg1"/>
                </a:solidFill>
                <a:latin typeface="Lora"/>
              </a:rPr>
              <a:t>confiaremos</a:t>
            </a:r>
            <a:r>
              <a:rPr lang="en-AU" sz="3200" dirty="0">
                <a:solidFill>
                  <a:schemeClr val="bg1"/>
                </a:solidFill>
                <a:latin typeface="Lora"/>
              </a:rPr>
              <a:t> y </a:t>
            </a:r>
            <a:r>
              <a:rPr lang="en-AU" sz="3200" dirty="0" err="1">
                <a:solidFill>
                  <a:schemeClr val="bg1"/>
                </a:solidFill>
                <a:latin typeface="Lora"/>
              </a:rPr>
              <a:t>dependeremos</a:t>
            </a:r>
            <a:r>
              <a:rPr lang="en-AU" sz="3200" dirty="0">
                <a:solidFill>
                  <a:schemeClr val="bg1"/>
                </a:solidFill>
                <a:latin typeface="Lora"/>
              </a:rPr>
              <a:t> de </a:t>
            </a:r>
            <a:r>
              <a:rPr lang="en-AU" sz="3200" dirty="0" err="1">
                <a:solidFill>
                  <a:schemeClr val="bg1"/>
                </a:solidFill>
                <a:latin typeface="Lora"/>
              </a:rPr>
              <a:t>ella</a:t>
            </a:r>
            <a:r>
              <a:rPr lang="en-AU" sz="3200" dirty="0">
                <a:solidFill>
                  <a:schemeClr val="bg1"/>
                </a:solidFill>
                <a:latin typeface="Lora"/>
              </a:rPr>
              <a:t>, </a:t>
            </a:r>
            <a:r>
              <a:rPr lang="en-AU" sz="3200" dirty="0" err="1">
                <a:solidFill>
                  <a:schemeClr val="bg1"/>
                </a:solidFill>
                <a:latin typeface="Lora"/>
              </a:rPr>
              <a:t>en</a:t>
            </a:r>
            <a:r>
              <a:rPr lang="en-AU" sz="3200" dirty="0">
                <a:solidFill>
                  <a:schemeClr val="bg1"/>
                </a:solidFill>
                <a:latin typeface="Lora"/>
              </a:rPr>
              <a:t> mayor </a:t>
            </a:r>
            <a:r>
              <a:rPr lang="en-AU" sz="3200" dirty="0" err="1">
                <a:solidFill>
                  <a:schemeClr val="bg1"/>
                </a:solidFill>
                <a:latin typeface="Lora"/>
              </a:rPr>
              <a:t>medida</a:t>
            </a:r>
            <a:r>
              <a:rPr lang="en-AU" sz="3200" dirty="0">
                <a:solidFill>
                  <a:schemeClr val="bg1"/>
                </a:solidFill>
                <a:latin typeface="Lora"/>
              </a:rPr>
              <a:t>.</a:t>
            </a:r>
            <a:endParaRPr lang="en-AU" sz="3200" b="1" dirty="0">
              <a:solidFill>
                <a:schemeClr val="bg1"/>
              </a:solidFill>
              <a:latin typeface="Lora"/>
            </a:endParaRPr>
          </a:p>
        </p:txBody>
      </p:sp>
    </p:spTree>
    <p:extLst>
      <p:ext uri="{BB962C8B-B14F-4D97-AF65-F5344CB8AC3E}">
        <p14:creationId xmlns:p14="http://schemas.microsoft.com/office/powerpoint/2010/main" val="38748218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6023197-B4E5-BC49-9FA7-BFB8EC39F50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85665" y="349897"/>
            <a:ext cx="6985519" cy="4222083"/>
          </a:xfrm>
          <a:prstGeom prst="rect">
            <a:avLst/>
          </a:prstGeom>
          <a:noFill/>
          <a:ln>
            <a:noFill/>
          </a:ln>
        </p:spPr>
      </p:pic>
      <p:sp>
        <p:nvSpPr>
          <p:cNvPr id="2" name="Rectangle 2">
            <a:extLst>
              <a:ext uri="{FF2B5EF4-FFF2-40B4-BE49-F238E27FC236}">
                <a16:creationId xmlns:a16="http://schemas.microsoft.com/office/drawing/2014/main" id="{C3CE36F8-C909-EF48-8085-B025C9488082}"/>
              </a:ext>
            </a:extLst>
          </p:cNvPr>
          <p:cNvSpPr>
            <a:spLocks noChangeArrowheads="1"/>
          </p:cNvSpPr>
          <p:nvPr/>
        </p:nvSpPr>
        <p:spPr bwMode="auto">
          <a:xfrm>
            <a:off x="982824" y="6158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_tradnl"/>
          </a:p>
        </p:txBody>
      </p:sp>
      <p:pic>
        <p:nvPicPr>
          <p:cNvPr id="1025" name="Picture 16" descr="https://miro.medium.com/max/4000/1*0RwFsnLCCI5k3NuP5HYXTg.jpeg">
            <a:extLst>
              <a:ext uri="{FF2B5EF4-FFF2-40B4-BE49-F238E27FC236}">
                <a16:creationId xmlns:a16="http://schemas.microsoft.com/office/drawing/2014/main" id="{E2AE4438-14B7-7D4B-852D-222D4267E12F}"/>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4385388" y="3679859"/>
            <a:ext cx="7420947" cy="28702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87330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4" name="Picture 3" descr="A close up of a map&#10;&#10;Description automatically generated">
            <a:extLst>
              <a:ext uri="{FF2B5EF4-FFF2-40B4-BE49-F238E27FC236}">
                <a16:creationId xmlns:a16="http://schemas.microsoft.com/office/drawing/2014/main" id="{B3809388-3E75-094E-8B6E-FA67D3A3829A}"/>
              </a:ext>
            </a:extLst>
          </p:cNvPr>
          <p:cNvPicPr/>
          <p:nvPr/>
        </p:nvPicPr>
        <p:blipFill>
          <a:blip r:embed="rId2"/>
          <a:stretch>
            <a:fillRect/>
          </a:stretch>
        </p:blipFill>
        <p:spPr>
          <a:xfrm>
            <a:off x="1261305" y="483622"/>
            <a:ext cx="9669390" cy="5890756"/>
          </a:xfrm>
          <a:prstGeom prst="rect">
            <a:avLst/>
          </a:prstGeom>
        </p:spPr>
      </p:pic>
    </p:spTree>
    <p:extLst>
      <p:ext uri="{BB962C8B-B14F-4D97-AF65-F5344CB8AC3E}">
        <p14:creationId xmlns:p14="http://schemas.microsoft.com/office/powerpoint/2010/main" val="32285930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0CD9095-4290-A749-B3FA-B531AE6DD386}"/>
              </a:ext>
            </a:extLst>
          </p:cNvPr>
          <p:cNvSpPr/>
          <p:nvPr/>
        </p:nvSpPr>
        <p:spPr>
          <a:xfrm>
            <a:off x="670115" y="212829"/>
            <a:ext cx="11097955" cy="754694"/>
          </a:xfrm>
          <a:prstGeom prst="rect">
            <a:avLst/>
          </a:prstGeom>
        </p:spPr>
        <p:txBody>
          <a:bodyPr wrap="square">
            <a:spAutoFit/>
          </a:bodyPr>
          <a:lstStyle/>
          <a:p>
            <a:pPr algn="ctr">
              <a:lnSpc>
                <a:spcPct val="150000"/>
              </a:lnSpc>
            </a:pPr>
            <a:r>
              <a:rPr lang="en-AU" sz="3200" dirty="0">
                <a:solidFill>
                  <a:schemeClr val="bg1"/>
                </a:solidFill>
                <a:latin typeface="Lora"/>
              </a:rPr>
              <a:t>Se </a:t>
            </a:r>
            <a:r>
              <a:rPr lang="en-AU" sz="3200" dirty="0" err="1">
                <a:solidFill>
                  <a:schemeClr val="bg1"/>
                </a:solidFill>
                <a:latin typeface="Lora"/>
              </a:rPr>
              <a:t>necesitan</a:t>
            </a:r>
            <a:r>
              <a:rPr lang="en-AU" sz="3200" dirty="0">
                <a:solidFill>
                  <a:schemeClr val="bg1"/>
                </a:solidFill>
                <a:latin typeface="Lora"/>
              </a:rPr>
              <a:t> Frameworks </a:t>
            </a:r>
            <a:r>
              <a:rPr lang="en-AU" sz="3200" dirty="0" err="1">
                <a:solidFill>
                  <a:schemeClr val="bg1"/>
                </a:solidFill>
                <a:latin typeface="Lora"/>
              </a:rPr>
              <a:t>éticos</a:t>
            </a:r>
            <a:r>
              <a:rPr lang="en-AU" sz="3200" dirty="0">
                <a:solidFill>
                  <a:schemeClr val="bg1"/>
                </a:solidFill>
                <a:latin typeface="Lora"/>
              </a:rPr>
              <a:t>…</a:t>
            </a:r>
            <a:endParaRPr lang="en-AU" sz="3200" b="1" dirty="0">
              <a:solidFill>
                <a:schemeClr val="bg1"/>
              </a:solidFill>
              <a:latin typeface="Lora"/>
            </a:endParaRPr>
          </a:p>
        </p:txBody>
      </p:sp>
      <p:pic>
        <p:nvPicPr>
          <p:cNvPr id="2" name="Picture 1">
            <a:extLst>
              <a:ext uri="{FF2B5EF4-FFF2-40B4-BE49-F238E27FC236}">
                <a16:creationId xmlns:a16="http://schemas.microsoft.com/office/drawing/2014/main" id="{0758D804-2AAC-AF4B-8278-EAA64494A7A3}"/>
              </a:ext>
            </a:extLst>
          </p:cNvPr>
          <p:cNvPicPr>
            <a:picLocks noChangeAspect="1"/>
          </p:cNvPicPr>
          <p:nvPr/>
        </p:nvPicPr>
        <p:blipFill>
          <a:blip r:embed="rId3"/>
          <a:stretch>
            <a:fillRect/>
          </a:stretch>
        </p:blipFill>
        <p:spPr>
          <a:xfrm>
            <a:off x="670115" y="1176110"/>
            <a:ext cx="3396273" cy="4505779"/>
          </a:xfrm>
          <a:prstGeom prst="rect">
            <a:avLst/>
          </a:prstGeom>
        </p:spPr>
      </p:pic>
      <p:pic>
        <p:nvPicPr>
          <p:cNvPr id="4" name="Picture 3">
            <a:extLst>
              <a:ext uri="{FF2B5EF4-FFF2-40B4-BE49-F238E27FC236}">
                <a16:creationId xmlns:a16="http://schemas.microsoft.com/office/drawing/2014/main" id="{9FCD1B74-87D6-1F43-8711-6E43C8E5962A}"/>
              </a:ext>
            </a:extLst>
          </p:cNvPr>
          <p:cNvPicPr>
            <a:picLocks noChangeAspect="1"/>
          </p:cNvPicPr>
          <p:nvPr/>
        </p:nvPicPr>
        <p:blipFill>
          <a:blip r:embed="rId4"/>
          <a:stretch>
            <a:fillRect/>
          </a:stretch>
        </p:blipFill>
        <p:spPr>
          <a:xfrm>
            <a:off x="3645101" y="1661366"/>
            <a:ext cx="4267976" cy="2752372"/>
          </a:xfrm>
          <a:prstGeom prst="rect">
            <a:avLst/>
          </a:prstGeom>
        </p:spPr>
      </p:pic>
      <p:pic>
        <p:nvPicPr>
          <p:cNvPr id="5" name="Picture 4">
            <a:extLst>
              <a:ext uri="{FF2B5EF4-FFF2-40B4-BE49-F238E27FC236}">
                <a16:creationId xmlns:a16="http://schemas.microsoft.com/office/drawing/2014/main" id="{63133FBF-9239-ED46-8FEA-55D88E2F905D}"/>
              </a:ext>
            </a:extLst>
          </p:cNvPr>
          <p:cNvPicPr>
            <a:picLocks noChangeAspect="1"/>
          </p:cNvPicPr>
          <p:nvPr/>
        </p:nvPicPr>
        <p:blipFill>
          <a:blip r:embed="rId5"/>
          <a:stretch>
            <a:fillRect/>
          </a:stretch>
        </p:blipFill>
        <p:spPr>
          <a:xfrm>
            <a:off x="6219092" y="5280594"/>
            <a:ext cx="4267976" cy="802590"/>
          </a:xfrm>
          <a:prstGeom prst="rect">
            <a:avLst/>
          </a:prstGeom>
        </p:spPr>
      </p:pic>
      <p:pic>
        <p:nvPicPr>
          <p:cNvPr id="9" name="Picture 8">
            <a:extLst>
              <a:ext uri="{FF2B5EF4-FFF2-40B4-BE49-F238E27FC236}">
                <a16:creationId xmlns:a16="http://schemas.microsoft.com/office/drawing/2014/main" id="{BFE1D128-5B4A-434C-977D-49674C31D412}"/>
              </a:ext>
            </a:extLst>
          </p:cNvPr>
          <p:cNvPicPr>
            <a:picLocks noChangeAspect="1"/>
          </p:cNvPicPr>
          <p:nvPr/>
        </p:nvPicPr>
        <p:blipFill>
          <a:blip r:embed="rId6"/>
          <a:stretch>
            <a:fillRect/>
          </a:stretch>
        </p:blipFill>
        <p:spPr>
          <a:xfrm>
            <a:off x="6015947" y="2484986"/>
            <a:ext cx="5752123" cy="2562827"/>
          </a:xfrm>
          <a:prstGeom prst="rect">
            <a:avLst/>
          </a:prstGeom>
        </p:spPr>
      </p:pic>
      <p:sp>
        <p:nvSpPr>
          <p:cNvPr id="16" name="Rectangle 15">
            <a:extLst>
              <a:ext uri="{FF2B5EF4-FFF2-40B4-BE49-F238E27FC236}">
                <a16:creationId xmlns:a16="http://schemas.microsoft.com/office/drawing/2014/main" id="{63ED4116-C055-7346-B69C-19F7C87B9357}"/>
              </a:ext>
            </a:extLst>
          </p:cNvPr>
          <p:cNvSpPr/>
          <p:nvPr/>
        </p:nvSpPr>
        <p:spPr>
          <a:xfrm>
            <a:off x="547022" y="5998385"/>
            <a:ext cx="11097955" cy="754694"/>
          </a:xfrm>
          <a:prstGeom prst="rect">
            <a:avLst/>
          </a:prstGeom>
        </p:spPr>
        <p:txBody>
          <a:bodyPr wrap="square">
            <a:spAutoFit/>
          </a:bodyPr>
          <a:lstStyle/>
          <a:p>
            <a:pPr algn="ctr">
              <a:lnSpc>
                <a:spcPct val="150000"/>
              </a:lnSpc>
            </a:pPr>
            <a:r>
              <a:rPr lang="en-AU" sz="3200" dirty="0">
                <a:solidFill>
                  <a:schemeClr val="bg1"/>
                </a:solidFill>
                <a:latin typeface="Lora"/>
              </a:rPr>
              <a:t>Pero </a:t>
            </a:r>
            <a:r>
              <a:rPr lang="en-AU" sz="3200" dirty="0" err="1">
                <a:solidFill>
                  <a:schemeClr val="bg1"/>
                </a:solidFill>
                <a:latin typeface="Lora"/>
              </a:rPr>
              <a:t>también</a:t>
            </a:r>
            <a:r>
              <a:rPr lang="en-AU" sz="3200" dirty="0">
                <a:solidFill>
                  <a:schemeClr val="bg1"/>
                </a:solidFill>
                <a:latin typeface="Lora"/>
              </a:rPr>
              <a:t> un </a:t>
            </a:r>
            <a:r>
              <a:rPr lang="en-AU" sz="3200" dirty="0" err="1">
                <a:solidFill>
                  <a:schemeClr val="bg1"/>
                </a:solidFill>
                <a:latin typeface="Lora"/>
              </a:rPr>
              <a:t>método</a:t>
            </a:r>
            <a:r>
              <a:rPr lang="en-AU" sz="3200" dirty="0">
                <a:solidFill>
                  <a:schemeClr val="bg1"/>
                </a:solidFill>
                <a:latin typeface="Lora"/>
              </a:rPr>
              <a:t> para </a:t>
            </a:r>
            <a:r>
              <a:rPr lang="en-AU" sz="3200" dirty="0" err="1">
                <a:solidFill>
                  <a:schemeClr val="bg1"/>
                </a:solidFill>
                <a:latin typeface="Lora"/>
              </a:rPr>
              <a:t>implementarlos</a:t>
            </a:r>
            <a:endParaRPr lang="en-AU" sz="3200" b="1" dirty="0">
              <a:solidFill>
                <a:schemeClr val="bg1"/>
              </a:solidFill>
              <a:latin typeface="Lora"/>
            </a:endParaRPr>
          </a:p>
        </p:txBody>
      </p:sp>
    </p:spTree>
    <p:extLst>
      <p:ext uri="{BB962C8B-B14F-4D97-AF65-F5344CB8AC3E}">
        <p14:creationId xmlns:p14="http://schemas.microsoft.com/office/powerpoint/2010/main" val="19967543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0CD9095-4290-A749-B3FA-B531AE6DD386}"/>
              </a:ext>
            </a:extLst>
          </p:cNvPr>
          <p:cNvSpPr/>
          <p:nvPr/>
        </p:nvSpPr>
        <p:spPr>
          <a:xfrm>
            <a:off x="383931" y="0"/>
            <a:ext cx="10941189" cy="589072"/>
          </a:xfrm>
          <a:prstGeom prst="rect">
            <a:avLst/>
          </a:prstGeom>
        </p:spPr>
        <p:txBody>
          <a:bodyPr wrap="square">
            <a:spAutoFit/>
          </a:bodyPr>
          <a:lstStyle/>
          <a:p>
            <a:pPr algn="ctr">
              <a:lnSpc>
                <a:spcPct val="150000"/>
              </a:lnSpc>
            </a:pPr>
            <a:r>
              <a:rPr lang="en-AU" sz="2400" dirty="0">
                <a:solidFill>
                  <a:schemeClr val="bg1"/>
                </a:solidFill>
                <a:latin typeface="Lora"/>
              </a:rPr>
              <a:t>EU Guidelines for Trustworthy Ai</a:t>
            </a:r>
            <a:endParaRPr lang="en-AU" sz="2400" b="1" dirty="0">
              <a:solidFill>
                <a:schemeClr val="bg1"/>
              </a:solidFill>
              <a:latin typeface="Lora"/>
            </a:endParaRPr>
          </a:p>
        </p:txBody>
      </p:sp>
      <p:pic>
        <p:nvPicPr>
          <p:cNvPr id="4" name="Picture 3">
            <a:extLst>
              <a:ext uri="{FF2B5EF4-FFF2-40B4-BE49-F238E27FC236}">
                <a16:creationId xmlns:a16="http://schemas.microsoft.com/office/drawing/2014/main" id="{71330073-0B23-8749-A592-96FDD671C22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413518" y="589072"/>
            <a:ext cx="7364963" cy="5752465"/>
          </a:xfrm>
          <a:prstGeom prst="rect">
            <a:avLst/>
          </a:prstGeom>
          <a:ln>
            <a:noFill/>
          </a:ln>
          <a:effectLst>
            <a:softEdge rad="112500"/>
          </a:effectLst>
        </p:spPr>
      </p:pic>
    </p:spTree>
    <p:extLst>
      <p:ext uri="{BB962C8B-B14F-4D97-AF65-F5344CB8AC3E}">
        <p14:creationId xmlns:p14="http://schemas.microsoft.com/office/powerpoint/2010/main" val="172133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FB27FFF-9ABC-894E-A4C7-5AE5D633F06B}"/>
              </a:ext>
            </a:extLst>
          </p:cNvPr>
          <p:cNvSpPr txBox="1"/>
          <p:nvPr/>
        </p:nvSpPr>
        <p:spPr>
          <a:xfrm>
            <a:off x="6737883" y="213518"/>
            <a:ext cx="5167978" cy="5842497"/>
          </a:xfrm>
          <a:prstGeom prst="rect">
            <a:avLst/>
          </a:prstGeom>
          <a:noFill/>
        </p:spPr>
        <p:txBody>
          <a:bodyPr wrap="square" rtlCol="0">
            <a:spAutoFit/>
          </a:bodyPr>
          <a:lstStyle/>
          <a:p>
            <a:pPr>
              <a:lnSpc>
                <a:spcPct val="150000"/>
              </a:lnSpc>
            </a:pPr>
            <a:r>
              <a:rPr lang="en-AU" sz="2800" dirty="0" err="1">
                <a:solidFill>
                  <a:schemeClr val="bg1"/>
                </a:solidFill>
              </a:rPr>
              <a:t>Podrían</a:t>
            </a:r>
            <a:r>
              <a:rPr lang="en-AU" sz="2800" dirty="0">
                <a:solidFill>
                  <a:schemeClr val="bg1"/>
                </a:solidFill>
              </a:rPr>
              <a:t> </a:t>
            </a:r>
            <a:r>
              <a:rPr lang="en-AU" sz="2800" dirty="0" err="1">
                <a:solidFill>
                  <a:schemeClr val="bg1"/>
                </a:solidFill>
              </a:rPr>
              <a:t>resultar</a:t>
            </a:r>
            <a:r>
              <a:rPr lang="en-AU" sz="2800" dirty="0">
                <a:solidFill>
                  <a:schemeClr val="bg1"/>
                </a:solidFill>
              </a:rPr>
              <a:t> </a:t>
            </a:r>
            <a:r>
              <a:rPr lang="en-AU" sz="2800" dirty="0" err="1">
                <a:solidFill>
                  <a:schemeClr val="bg1"/>
                </a:solidFill>
              </a:rPr>
              <a:t>invalidados</a:t>
            </a:r>
            <a:r>
              <a:rPr lang="en-AU" sz="2800" dirty="0">
                <a:solidFill>
                  <a:schemeClr val="bg1"/>
                </a:solidFill>
              </a:rPr>
              <a:t>:</a:t>
            </a:r>
          </a:p>
          <a:p>
            <a:pPr marL="457200" indent="-457200">
              <a:lnSpc>
                <a:spcPct val="150000"/>
              </a:lnSpc>
              <a:buFont typeface="Arial" panose="020B0604020202020204" pitchFamily="34" charset="0"/>
              <a:buChar char="•"/>
            </a:pPr>
            <a:r>
              <a:rPr lang="en-AU" sz="2800" dirty="0">
                <a:solidFill>
                  <a:schemeClr val="bg1"/>
                </a:solidFill>
              </a:rPr>
              <a:t>Falta de </a:t>
            </a:r>
            <a:r>
              <a:rPr lang="en-AU" sz="2800" dirty="0" err="1">
                <a:solidFill>
                  <a:schemeClr val="bg1"/>
                </a:solidFill>
              </a:rPr>
              <a:t>transparencia</a:t>
            </a:r>
            <a:r>
              <a:rPr lang="en-AU" sz="2800" dirty="0">
                <a:solidFill>
                  <a:schemeClr val="bg1"/>
                </a:solidFill>
              </a:rPr>
              <a:t> </a:t>
            </a:r>
          </a:p>
          <a:p>
            <a:pPr marL="457200" indent="-457200">
              <a:lnSpc>
                <a:spcPct val="150000"/>
              </a:lnSpc>
              <a:buFont typeface="Arial" panose="020B0604020202020204" pitchFamily="34" charset="0"/>
              <a:buChar char="•"/>
            </a:pPr>
            <a:r>
              <a:rPr lang="en-AU" sz="2800" b="1" dirty="0">
                <a:solidFill>
                  <a:schemeClr val="bg1"/>
                </a:solidFill>
              </a:rPr>
              <a:t>Falta de </a:t>
            </a:r>
            <a:r>
              <a:rPr lang="en-AU" sz="2800" b="1" dirty="0" err="1">
                <a:solidFill>
                  <a:schemeClr val="bg1"/>
                </a:solidFill>
              </a:rPr>
              <a:t>Recursos</a:t>
            </a:r>
            <a:r>
              <a:rPr lang="en-AU" sz="2800" b="1" dirty="0">
                <a:solidFill>
                  <a:schemeClr val="bg1"/>
                </a:solidFill>
              </a:rPr>
              <a:t> para </a:t>
            </a:r>
            <a:r>
              <a:rPr lang="en-AU" sz="2800" b="1" dirty="0" err="1">
                <a:solidFill>
                  <a:schemeClr val="bg1"/>
                </a:solidFill>
              </a:rPr>
              <a:t>Auditar</a:t>
            </a:r>
            <a:r>
              <a:rPr lang="en-AU" sz="2800" b="1" dirty="0">
                <a:solidFill>
                  <a:schemeClr val="bg1"/>
                </a:solidFill>
              </a:rPr>
              <a:t> </a:t>
            </a:r>
            <a:r>
              <a:rPr lang="en-AU" sz="2800" b="1" dirty="0" err="1">
                <a:solidFill>
                  <a:schemeClr val="bg1"/>
                </a:solidFill>
              </a:rPr>
              <a:t>todas</a:t>
            </a:r>
            <a:r>
              <a:rPr lang="en-AU" sz="2800" b="1" dirty="0">
                <a:solidFill>
                  <a:schemeClr val="bg1"/>
                </a:solidFill>
              </a:rPr>
              <a:t> las </a:t>
            </a:r>
            <a:r>
              <a:rPr lang="en-AU" sz="2800" b="1" dirty="0" err="1">
                <a:solidFill>
                  <a:schemeClr val="bg1"/>
                </a:solidFill>
              </a:rPr>
              <a:t>organizaciones</a:t>
            </a:r>
            <a:endParaRPr lang="en-AU" sz="2800" b="1" dirty="0">
              <a:solidFill>
                <a:schemeClr val="bg1"/>
              </a:solidFill>
            </a:endParaRPr>
          </a:p>
          <a:p>
            <a:pPr marL="457200" indent="-457200">
              <a:lnSpc>
                <a:spcPct val="150000"/>
              </a:lnSpc>
              <a:buFont typeface="Arial" panose="020B0604020202020204" pitchFamily="34" charset="0"/>
              <a:buChar char="•"/>
            </a:pPr>
            <a:r>
              <a:rPr lang="en-AU" sz="2800" dirty="0" err="1">
                <a:solidFill>
                  <a:schemeClr val="bg1"/>
                </a:solidFill>
              </a:rPr>
              <a:t>Autonomía</a:t>
            </a:r>
            <a:r>
              <a:rPr lang="en-AU" sz="2800" dirty="0">
                <a:solidFill>
                  <a:schemeClr val="bg1"/>
                </a:solidFill>
              </a:rPr>
              <a:t> </a:t>
            </a:r>
            <a:r>
              <a:rPr lang="en-AU" sz="2800" dirty="0" err="1">
                <a:solidFill>
                  <a:schemeClr val="bg1"/>
                </a:solidFill>
              </a:rPr>
              <a:t>humana</a:t>
            </a:r>
            <a:r>
              <a:rPr lang="en-AU" sz="2800" dirty="0">
                <a:solidFill>
                  <a:schemeClr val="bg1"/>
                </a:solidFill>
              </a:rPr>
              <a:t> </a:t>
            </a:r>
            <a:r>
              <a:rPr lang="en-AU" sz="2800" dirty="0" err="1">
                <a:solidFill>
                  <a:schemeClr val="bg1"/>
                </a:solidFill>
              </a:rPr>
              <a:t>reinterpretada</a:t>
            </a:r>
            <a:r>
              <a:rPr lang="en-AU" sz="2800" dirty="0">
                <a:solidFill>
                  <a:schemeClr val="bg1"/>
                </a:solidFill>
              </a:rPr>
              <a:t> </a:t>
            </a:r>
            <a:r>
              <a:rPr lang="en-AU" sz="2800" dirty="0" err="1">
                <a:solidFill>
                  <a:schemeClr val="bg1"/>
                </a:solidFill>
              </a:rPr>
              <a:t>como</a:t>
            </a:r>
            <a:r>
              <a:rPr lang="en-AU" sz="2800" dirty="0">
                <a:solidFill>
                  <a:schemeClr val="bg1"/>
                </a:solidFill>
              </a:rPr>
              <a:t> “</a:t>
            </a:r>
            <a:r>
              <a:rPr lang="en-AU" sz="2800" dirty="0" err="1">
                <a:solidFill>
                  <a:schemeClr val="bg1"/>
                </a:solidFill>
              </a:rPr>
              <a:t>eleccion</a:t>
            </a:r>
            <a:r>
              <a:rPr lang="en-AU" sz="2800" dirty="0">
                <a:solidFill>
                  <a:schemeClr val="bg1"/>
                </a:solidFill>
              </a:rPr>
              <a:t> personal”</a:t>
            </a:r>
          </a:p>
          <a:p>
            <a:pPr marL="457200" indent="-457200">
              <a:lnSpc>
                <a:spcPct val="150000"/>
              </a:lnSpc>
              <a:buFont typeface="Arial" panose="020B0604020202020204" pitchFamily="34" charset="0"/>
              <a:buChar char="•"/>
            </a:pPr>
            <a:r>
              <a:rPr lang="en-AU" sz="2800" dirty="0" err="1">
                <a:solidFill>
                  <a:schemeClr val="bg1"/>
                </a:solidFill>
              </a:rPr>
              <a:t>Incapacidad</a:t>
            </a:r>
            <a:r>
              <a:rPr lang="en-AU" sz="2800" dirty="0">
                <a:solidFill>
                  <a:schemeClr val="bg1"/>
                </a:solidFill>
              </a:rPr>
              <a:t> de </a:t>
            </a:r>
            <a:r>
              <a:rPr lang="en-AU" sz="2800" dirty="0" err="1">
                <a:solidFill>
                  <a:schemeClr val="bg1"/>
                </a:solidFill>
              </a:rPr>
              <a:t>escalar</a:t>
            </a:r>
            <a:r>
              <a:rPr lang="en-AU" sz="2800" dirty="0">
                <a:solidFill>
                  <a:schemeClr val="bg1"/>
                </a:solidFill>
              </a:rPr>
              <a:t> y </a:t>
            </a:r>
            <a:r>
              <a:rPr lang="en-AU" sz="2800" dirty="0" err="1">
                <a:solidFill>
                  <a:schemeClr val="bg1"/>
                </a:solidFill>
              </a:rPr>
              <a:t>alinearse</a:t>
            </a:r>
            <a:r>
              <a:rPr lang="en-AU" sz="2800" dirty="0">
                <a:solidFill>
                  <a:schemeClr val="bg1"/>
                </a:solidFill>
              </a:rPr>
              <a:t> </a:t>
            </a:r>
            <a:r>
              <a:rPr lang="en-AU" sz="2800" dirty="0" err="1">
                <a:solidFill>
                  <a:schemeClr val="bg1"/>
                </a:solidFill>
              </a:rPr>
              <a:t>globalmente</a:t>
            </a:r>
            <a:endParaRPr lang="en-AU" sz="2800" dirty="0">
              <a:solidFill>
                <a:schemeClr val="bg1"/>
              </a:solidFill>
            </a:endParaRPr>
          </a:p>
        </p:txBody>
      </p:sp>
      <p:pic>
        <p:nvPicPr>
          <p:cNvPr id="4" name="Picture 3">
            <a:extLst>
              <a:ext uri="{FF2B5EF4-FFF2-40B4-BE49-F238E27FC236}">
                <a16:creationId xmlns:a16="http://schemas.microsoft.com/office/drawing/2014/main" id="{58157F94-DBEA-8041-91C4-2FEF72166E49}"/>
              </a:ext>
            </a:extLst>
          </p:cNvPr>
          <p:cNvPicPr>
            <a:picLocks noChangeAspect="1"/>
          </p:cNvPicPr>
          <p:nvPr/>
        </p:nvPicPr>
        <p:blipFill>
          <a:blip r:embed="rId3"/>
          <a:stretch>
            <a:fillRect/>
          </a:stretch>
        </p:blipFill>
        <p:spPr>
          <a:xfrm>
            <a:off x="654810" y="781050"/>
            <a:ext cx="5905500" cy="5295900"/>
          </a:xfrm>
          <a:prstGeom prst="rect">
            <a:avLst/>
          </a:prstGeom>
          <a:ln>
            <a:noFill/>
          </a:ln>
          <a:effectLst>
            <a:softEdge rad="112500"/>
          </a:effectLst>
        </p:spPr>
      </p:pic>
    </p:spTree>
    <p:extLst>
      <p:ext uri="{BB962C8B-B14F-4D97-AF65-F5344CB8AC3E}">
        <p14:creationId xmlns:p14="http://schemas.microsoft.com/office/powerpoint/2010/main" val="30028370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717FCC31-F75A-3C45-89F9-AF034FE2AC1E}"/>
              </a:ext>
            </a:extLst>
          </p:cNvPr>
          <p:cNvPicPr/>
          <p:nvPr/>
        </p:nvPicPr>
        <p:blipFill>
          <a:blip r:embed="rId2"/>
          <a:stretch>
            <a:fillRect/>
          </a:stretch>
        </p:blipFill>
        <p:spPr>
          <a:xfrm>
            <a:off x="1415142" y="444716"/>
            <a:ext cx="9361715" cy="5897381"/>
          </a:xfrm>
          <a:prstGeom prst="rect">
            <a:avLst/>
          </a:prstGeom>
          <a:ln>
            <a:noFill/>
          </a:ln>
          <a:effectLst>
            <a:softEdge rad="112500"/>
          </a:effectLst>
        </p:spPr>
      </p:pic>
      <p:sp>
        <p:nvSpPr>
          <p:cNvPr id="5" name="Rectangle 4">
            <a:extLst>
              <a:ext uri="{FF2B5EF4-FFF2-40B4-BE49-F238E27FC236}">
                <a16:creationId xmlns:a16="http://schemas.microsoft.com/office/drawing/2014/main" id="{D46EB968-9AF7-3944-8763-45B4F75CB044}"/>
              </a:ext>
            </a:extLst>
          </p:cNvPr>
          <p:cNvSpPr/>
          <p:nvPr/>
        </p:nvSpPr>
        <p:spPr>
          <a:xfrm>
            <a:off x="7690511" y="6342097"/>
            <a:ext cx="4501489" cy="369332"/>
          </a:xfrm>
          <a:prstGeom prst="rect">
            <a:avLst/>
          </a:prstGeom>
        </p:spPr>
        <p:txBody>
          <a:bodyPr wrap="none">
            <a:spAutoFit/>
          </a:bodyPr>
          <a:lstStyle/>
          <a:p>
            <a:r>
              <a:rPr lang="en-US" i="1" dirty="0">
                <a:latin typeface="Times New Roman" panose="02020603050405020304" pitchFamily="18" charset="0"/>
                <a:ea typeface="Times New Roman" panose="02020603050405020304" pitchFamily="18" charset="0"/>
              </a:rPr>
              <a:t>Source: </a:t>
            </a:r>
            <a:r>
              <a:rPr lang="en-US" i="1" u="sng" dirty="0">
                <a:solidFill>
                  <a:srgbClr val="0000FF"/>
                </a:solidFill>
                <a:latin typeface="Times New Roman" panose="02020603050405020304" pitchFamily="18" charset="0"/>
                <a:ea typeface="Times New Roman" panose="02020603050405020304" pitchFamily="18" charset="0"/>
                <a:hlinkClick r:id="rId3"/>
              </a:rPr>
              <a:t>https://www.cnil.fr/en/guidelines-dpia</a:t>
            </a:r>
            <a:r>
              <a:rPr lang="es-ES" dirty="0"/>
              <a:t> </a:t>
            </a:r>
            <a:endParaRPr lang="es-ES_tradnl" dirty="0"/>
          </a:p>
        </p:txBody>
      </p:sp>
    </p:spTree>
    <p:extLst>
      <p:ext uri="{BB962C8B-B14F-4D97-AF65-F5344CB8AC3E}">
        <p14:creationId xmlns:p14="http://schemas.microsoft.com/office/powerpoint/2010/main" val="3259749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1FFB1527-9FD5-5B48-A5A8-8B7A3C43336E}"/>
              </a:ext>
            </a:extLst>
          </p:cNvPr>
          <p:cNvPicPr/>
          <p:nvPr/>
        </p:nvPicPr>
        <p:blipFill>
          <a:blip r:embed="rId2"/>
          <a:stretch>
            <a:fillRect/>
          </a:stretch>
        </p:blipFill>
        <p:spPr>
          <a:xfrm>
            <a:off x="1709922" y="371691"/>
            <a:ext cx="8772155" cy="6114617"/>
          </a:xfrm>
          <a:prstGeom prst="rect">
            <a:avLst/>
          </a:prstGeom>
        </p:spPr>
      </p:pic>
    </p:spTree>
    <p:extLst>
      <p:ext uri="{BB962C8B-B14F-4D97-AF65-F5344CB8AC3E}">
        <p14:creationId xmlns:p14="http://schemas.microsoft.com/office/powerpoint/2010/main" val="4041100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F6B59AF-39B4-F745-860A-90C76001BF52}"/>
              </a:ext>
            </a:extLst>
          </p:cNvPr>
          <p:cNvSpPr/>
          <p:nvPr/>
        </p:nvSpPr>
        <p:spPr>
          <a:xfrm>
            <a:off x="317242" y="0"/>
            <a:ext cx="11215396" cy="1493358"/>
          </a:xfrm>
          <a:prstGeom prst="rect">
            <a:avLst/>
          </a:prstGeom>
        </p:spPr>
        <p:txBody>
          <a:bodyPr wrap="square">
            <a:spAutoFit/>
          </a:bodyPr>
          <a:lstStyle/>
          <a:p>
            <a:pPr algn="ctr">
              <a:lnSpc>
                <a:spcPct val="150000"/>
              </a:lnSpc>
            </a:pPr>
            <a:r>
              <a:rPr lang="es-ES" sz="3200" b="1" dirty="0">
                <a:solidFill>
                  <a:schemeClr val="bg1"/>
                </a:solidFill>
                <a:latin typeface="Lora"/>
              </a:rPr>
              <a:t>NECESIDAD DE EDUCAR/FORMAR E INCLUIR LA ÉTICA COMO COMPONENTE FUNDAMENTAL</a:t>
            </a:r>
          </a:p>
        </p:txBody>
      </p:sp>
      <p:pic>
        <p:nvPicPr>
          <p:cNvPr id="2" name="Picture 1">
            <a:extLst>
              <a:ext uri="{FF2B5EF4-FFF2-40B4-BE49-F238E27FC236}">
                <a16:creationId xmlns:a16="http://schemas.microsoft.com/office/drawing/2014/main" id="{54665E11-32B4-1C4D-832F-A658654135D9}"/>
              </a:ext>
            </a:extLst>
          </p:cNvPr>
          <p:cNvPicPr>
            <a:picLocks noChangeAspect="1"/>
          </p:cNvPicPr>
          <p:nvPr/>
        </p:nvPicPr>
        <p:blipFill>
          <a:blip r:embed="rId3"/>
          <a:stretch>
            <a:fillRect/>
          </a:stretch>
        </p:blipFill>
        <p:spPr>
          <a:xfrm>
            <a:off x="1865897" y="1504552"/>
            <a:ext cx="8796107" cy="4505016"/>
          </a:xfrm>
          <a:prstGeom prst="rect">
            <a:avLst/>
          </a:prstGeom>
          <a:ln>
            <a:noFill/>
          </a:ln>
          <a:effectLst>
            <a:softEdge rad="112500"/>
          </a:effectLst>
        </p:spPr>
      </p:pic>
    </p:spTree>
    <p:extLst>
      <p:ext uri="{BB962C8B-B14F-4D97-AF65-F5344CB8AC3E}">
        <p14:creationId xmlns:p14="http://schemas.microsoft.com/office/powerpoint/2010/main" val="1649059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424790F-B46E-4943-8969-160C2E2C3451}"/>
              </a:ext>
            </a:extLst>
          </p:cNvPr>
          <p:cNvPicPr>
            <a:picLocks noChangeAspect="1"/>
          </p:cNvPicPr>
          <p:nvPr/>
        </p:nvPicPr>
        <p:blipFill>
          <a:blip r:embed="rId3">
            <a:alphaModFix amt="25000"/>
          </a:blip>
          <a:stretch>
            <a:fillRect/>
          </a:stretch>
        </p:blipFill>
        <p:spPr>
          <a:xfrm>
            <a:off x="1939990" y="468254"/>
            <a:ext cx="8312019" cy="5921491"/>
          </a:xfrm>
          <a:prstGeom prst="rect">
            <a:avLst/>
          </a:prstGeom>
          <a:ln>
            <a:noFill/>
          </a:ln>
          <a:effectLst>
            <a:softEdge rad="112500"/>
          </a:effectLst>
        </p:spPr>
      </p:pic>
      <p:sp>
        <p:nvSpPr>
          <p:cNvPr id="5" name="TextBox 4">
            <a:extLst>
              <a:ext uri="{FF2B5EF4-FFF2-40B4-BE49-F238E27FC236}">
                <a16:creationId xmlns:a16="http://schemas.microsoft.com/office/drawing/2014/main" id="{33A54B4E-E15D-7843-AE8D-33DAFB376BC0}"/>
              </a:ext>
            </a:extLst>
          </p:cNvPr>
          <p:cNvSpPr txBox="1"/>
          <p:nvPr/>
        </p:nvSpPr>
        <p:spPr>
          <a:xfrm>
            <a:off x="1086061" y="1246129"/>
            <a:ext cx="7635908" cy="954107"/>
          </a:xfrm>
          <a:prstGeom prst="rect">
            <a:avLst/>
          </a:prstGeom>
          <a:noFill/>
        </p:spPr>
        <p:txBody>
          <a:bodyPr wrap="square" rtlCol="0">
            <a:spAutoFit/>
          </a:bodyPr>
          <a:lstStyle/>
          <a:p>
            <a:r>
              <a:rPr lang="es-ES_tradnl" sz="2800" dirty="0">
                <a:solidFill>
                  <a:schemeClr val="bg1"/>
                </a:solidFill>
              </a:rPr>
              <a:t>LAS EMPRESAS LUCHAN POR MANTENERSE COMPETITIVAS</a:t>
            </a:r>
          </a:p>
        </p:txBody>
      </p:sp>
      <p:sp>
        <p:nvSpPr>
          <p:cNvPr id="12" name="TextBox 11">
            <a:extLst>
              <a:ext uri="{FF2B5EF4-FFF2-40B4-BE49-F238E27FC236}">
                <a16:creationId xmlns:a16="http://schemas.microsoft.com/office/drawing/2014/main" id="{151364BC-AC24-DE4E-9842-6E97FB60E8B7}"/>
              </a:ext>
            </a:extLst>
          </p:cNvPr>
          <p:cNvSpPr txBox="1"/>
          <p:nvPr/>
        </p:nvSpPr>
        <p:spPr>
          <a:xfrm>
            <a:off x="1718988" y="2681654"/>
            <a:ext cx="9869632" cy="954107"/>
          </a:xfrm>
          <a:prstGeom prst="rect">
            <a:avLst/>
          </a:prstGeom>
          <a:noFill/>
        </p:spPr>
        <p:txBody>
          <a:bodyPr wrap="square" rtlCol="0">
            <a:spAutoFit/>
          </a:bodyPr>
          <a:lstStyle/>
          <a:p>
            <a:r>
              <a:rPr lang="es-ES_tradnl" sz="2800" dirty="0">
                <a:solidFill>
                  <a:schemeClr val="bg1"/>
                </a:solidFill>
              </a:rPr>
              <a:t>TECNOLOGÍAS EMERGENTES, CRECIENDO DE MANERA EXPONENCIAL</a:t>
            </a:r>
          </a:p>
        </p:txBody>
      </p:sp>
      <p:sp>
        <p:nvSpPr>
          <p:cNvPr id="13" name="TextBox 12">
            <a:extLst>
              <a:ext uri="{FF2B5EF4-FFF2-40B4-BE49-F238E27FC236}">
                <a16:creationId xmlns:a16="http://schemas.microsoft.com/office/drawing/2014/main" id="{66B2AAE5-2E83-6843-9973-105382E6C84A}"/>
              </a:ext>
            </a:extLst>
          </p:cNvPr>
          <p:cNvSpPr txBox="1"/>
          <p:nvPr/>
        </p:nvSpPr>
        <p:spPr>
          <a:xfrm>
            <a:off x="3276600" y="4404836"/>
            <a:ext cx="8312020" cy="954107"/>
          </a:xfrm>
          <a:prstGeom prst="rect">
            <a:avLst/>
          </a:prstGeom>
          <a:noFill/>
        </p:spPr>
        <p:txBody>
          <a:bodyPr wrap="square" rtlCol="0">
            <a:spAutoFit/>
          </a:bodyPr>
          <a:lstStyle/>
          <a:p>
            <a:r>
              <a:rPr lang="es-ES_tradnl" sz="2800" dirty="0">
                <a:solidFill>
                  <a:schemeClr val="bg1"/>
                </a:solidFill>
              </a:rPr>
              <a:t>LA ADOPCIÓN DE TECNOLOGÍAS COMO PUNTO CLAVE PARA MANTENERSE EN MERCADO</a:t>
            </a:r>
          </a:p>
        </p:txBody>
      </p:sp>
      <p:sp>
        <p:nvSpPr>
          <p:cNvPr id="16" name="TextBox 15">
            <a:extLst>
              <a:ext uri="{FF2B5EF4-FFF2-40B4-BE49-F238E27FC236}">
                <a16:creationId xmlns:a16="http://schemas.microsoft.com/office/drawing/2014/main" id="{B9EADFDD-C572-8643-9B66-ACC3ED8E0BEA}"/>
              </a:ext>
            </a:extLst>
          </p:cNvPr>
          <p:cNvSpPr txBox="1"/>
          <p:nvPr/>
        </p:nvSpPr>
        <p:spPr>
          <a:xfrm>
            <a:off x="369277" y="99845"/>
            <a:ext cx="7635908" cy="523220"/>
          </a:xfrm>
          <a:prstGeom prst="rect">
            <a:avLst/>
          </a:prstGeom>
          <a:noFill/>
        </p:spPr>
        <p:txBody>
          <a:bodyPr wrap="square" rtlCol="0">
            <a:spAutoFit/>
          </a:bodyPr>
          <a:lstStyle/>
          <a:p>
            <a:r>
              <a:rPr lang="es-ES_tradnl" sz="2800" dirty="0">
                <a:solidFill>
                  <a:schemeClr val="bg1"/>
                </a:solidFill>
              </a:rPr>
              <a:t>2019</a:t>
            </a:r>
          </a:p>
        </p:txBody>
      </p:sp>
    </p:spTree>
    <p:extLst>
      <p:ext uri="{BB962C8B-B14F-4D97-AF65-F5344CB8AC3E}">
        <p14:creationId xmlns:p14="http://schemas.microsoft.com/office/powerpoint/2010/main" val="41744592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F6B59AF-39B4-F745-860A-90C76001BF52}"/>
              </a:ext>
            </a:extLst>
          </p:cNvPr>
          <p:cNvSpPr/>
          <p:nvPr/>
        </p:nvSpPr>
        <p:spPr>
          <a:xfrm>
            <a:off x="0" y="11194"/>
            <a:ext cx="11727615" cy="1143070"/>
          </a:xfrm>
          <a:prstGeom prst="rect">
            <a:avLst/>
          </a:prstGeom>
        </p:spPr>
        <p:txBody>
          <a:bodyPr wrap="square">
            <a:spAutoFit/>
          </a:bodyPr>
          <a:lstStyle/>
          <a:p>
            <a:pPr algn="ctr">
              <a:lnSpc>
                <a:spcPct val="150000"/>
              </a:lnSpc>
            </a:pPr>
            <a:r>
              <a:rPr lang="es-ES" sz="2400" b="1" dirty="0">
                <a:solidFill>
                  <a:schemeClr val="bg1"/>
                </a:solidFill>
                <a:latin typeface="Lora"/>
              </a:rPr>
              <a:t>NECESIDAD DE EDUCAR/FORMAR E INCLUIR LA ÉTICA COMO COMPONENTE FUNDAMENTAL</a:t>
            </a:r>
          </a:p>
        </p:txBody>
      </p:sp>
      <p:pic>
        <p:nvPicPr>
          <p:cNvPr id="2" name="Picture 1">
            <a:extLst>
              <a:ext uri="{FF2B5EF4-FFF2-40B4-BE49-F238E27FC236}">
                <a16:creationId xmlns:a16="http://schemas.microsoft.com/office/drawing/2014/main" id="{54665E11-32B4-1C4D-832F-A658654135D9}"/>
              </a:ext>
            </a:extLst>
          </p:cNvPr>
          <p:cNvPicPr>
            <a:picLocks noChangeAspect="1"/>
          </p:cNvPicPr>
          <p:nvPr/>
        </p:nvPicPr>
        <p:blipFill>
          <a:blip r:embed="rId3">
            <a:alphaModFix amt="21000"/>
          </a:blip>
          <a:stretch>
            <a:fillRect/>
          </a:stretch>
        </p:blipFill>
        <p:spPr>
          <a:xfrm>
            <a:off x="1697946" y="1516428"/>
            <a:ext cx="8796107" cy="4505016"/>
          </a:xfrm>
          <a:prstGeom prst="rect">
            <a:avLst/>
          </a:prstGeom>
          <a:ln>
            <a:noFill/>
          </a:ln>
          <a:effectLst>
            <a:softEdge rad="112500"/>
          </a:effectLst>
        </p:spPr>
      </p:pic>
      <p:sp>
        <p:nvSpPr>
          <p:cNvPr id="6" name="Shape">
            <a:extLst>
              <a:ext uri="{FF2B5EF4-FFF2-40B4-BE49-F238E27FC236}">
                <a16:creationId xmlns:a16="http://schemas.microsoft.com/office/drawing/2014/main" id="{982700E4-BE0A-994E-980D-18E879504C85}"/>
              </a:ext>
            </a:extLst>
          </p:cNvPr>
          <p:cNvSpPr/>
          <p:nvPr/>
        </p:nvSpPr>
        <p:spPr>
          <a:xfrm>
            <a:off x="1427552" y="873876"/>
            <a:ext cx="2146713" cy="1962492"/>
          </a:xfrm>
          <a:custGeom>
            <a:avLst/>
            <a:gdLst/>
            <a:ahLst/>
            <a:cxnLst>
              <a:cxn ang="0">
                <a:pos x="wd2" y="hd2"/>
              </a:cxn>
              <a:cxn ang="5400000">
                <a:pos x="wd2" y="hd2"/>
              </a:cxn>
              <a:cxn ang="10800000">
                <a:pos x="wd2" y="hd2"/>
              </a:cxn>
              <a:cxn ang="16200000">
                <a:pos x="wd2" y="hd2"/>
              </a:cxn>
            </a:cxnLst>
            <a:rect l="0" t="0" r="r" b="b"/>
            <a:pathLst>
              <a:path w="17189" h="20402" extrusionOk="0">
                <a:moveTo>
                  <a:pt x="15354" y="5413"/>
                </a:moveTo>
                <a:cubicBezTo>
                  <a:pt x="17441" y="9462"/>
                  <a:pt x="18136" y="14704"/>
                  <a:pt x="15354" y="18016"/>
                </a:cubicBezTo>
                <a:cubicBezTo>
                  <a:pt x="12504" y="21409"/>
                  <a:pt x="7727" y="20978"/>
                  <a:pt x="4255" y="18016"/>
                </a:cubicBezTo>
                <a:cubicBezTo>
                  <a:pt x="-3464" y="11432"/>
                  <a:pt x="198" y="-191"/>
                  <a:pt x="8235" y="3"/>
                </a:cubicBezTo>
                <a:cubicBezTo>
                  <a:pt x="11385" y="79"/>
                  <a:pt x="13847" y="2492"/>
                  <a:pt x="15354" y="5413"/>
                </a:cubicBezTo>
                <a:close/>
              </a:path>
            </a:pathLst>
          </a:custGeom>
          <a:solidFill>
            <a:srgbClr val="F0B441">
              <a:alpha val="82000"/>
            </a:srgbClr>
          </a:solidFill>
          <a:ln w="12700">
            <a:miter lim="400000"/>
          </a:ln>
        </p:spPr>
        <p:txBody>
          <a:bodyPr lIns="71437" tIns="71437" rIns="71437" bIns="71437" anchor="ctr"/>
          <a:lstStyle/>
          <a:p>
            <a:pPr algn="ctr">
              <a:defRPr sz="3000" b="0">
                <a:solidFill>
                  <a:srgbClr val="FFFFFF"/>
                </a:solidFill>
                <a:latin typeface="+mn-lt"/>
                <a:ea typeface="+mn-ea"/>
                <a:cs typeface="+mn-cs"/>
                <a:sym typeface="Helvetica Neue Medium"/>
              </a:defRPr>
            </a:pPr>
            <a:r>
              <a:rPr lang="es-ES" sz="2000" dirty="0"/>
              <a:t>PENSAMIENTO CRÍTICO</a:t>
            </a:r>
            <a:endParaRPr sz="2000" dirty="0"/>
          </a:p>
        </p:txBody>
      </p:sp>
      <p:sp>
        <p:nvSpPr>
          <p:cNvPr id="7" name="Shape">
            <a:extLst>
              <a:ext uri="{FF2B5EF4-FFF2-40B4-BE49-F238E27FC236}">
                <a16:creationId xmlns:a16="http://schemas.microsoft.com/office/drawing/2014/main" id="{1A9EDE97-0DF9-B84A-A591-0D44D90BD149}"/>
              </a:ext>
            </a:extLst>
          </p:cNvPr>
          <p:cNvSpPr/>
          <p:nvPr/>
        </p:nvSpPr>
        <p:spPr>
          <a:xfrm>
            <a:off x="8965126" y="4305173"/>
            <a:ext cx="2146713" cy="1962492"/>
          </a:xfrm>
          <a:custGeom>
            <a:avLst/>
            <a:gdLst/>
            <a:ahLst/>
            <a:cxnLst>
              <a:cxn ang="0">
                <a:pos x="wd2" y="hd2"/>
              </a:cxn>
              <a:cxn ang="5400000">
                <a:pos x="wd2" y="hd2"/>
              </a:cxn>
              <a:cxn ang="10800000">
                <a:pos x="wd2" y="hd2"/>
              </a:cxn>
              <a:cxn ang="16200000">
                <a:pos x="wd2" y="hd2"/>
              </a:cxn>
            </a:cxnLst>
            <a:rect l="0" t="0" r="r" b="b"/>
            <a:pathLst>
              <a:path w="17189" h="20402" extrusionOk="0">
                <a:moveTo>
                  <a:pt x="15354" y="5413"/>
                </a:moveTo>
                <a:cubicBezTo>
                  <a:pt x="17441" y="9462"/>
                  <a:pt x="18136" y="14704"/>
                  <a:pt x="15354" y="18016"/>
                </a:cubicBezTo>
                <a:cubicBezTo>
                  <a:pt x="12504" y="21409"/>
                  <a:pt x="7727" y="20978"/>
                  <a:pt x="4255" y="18016"/>
                </a:cubicBezTo>
                <a:cubicBezTo>
                  <a:pt x="-3464" y="11432"/>
                  <a:pt x="198" y="-191"/>
                  <a:pt x="8235" y="3"/>
                </a:cubicBezTo>
                <a:cubicBezTo>
                  <a:pt x="11385" y="79"/>
                  <a:pt x="13847" y="2492"/>
                  <a:pt x="15354" y="5413"/>
                </a:cubicBezTo>
                <a:close/>
              </a:path>
            </a:pathLst>
          </a:custGeom>
          <a:solidFill>
            <a:schemeClr val="bg2">
              <a:lumMod val="50000"/>
              <a:alpha val="82000"/>
            </a:schemeClr>
          </a:solidFill>
          <a:ln w="12700">
            <a:miter lim="400000"/>
          </a:ln>
        </p:spPr>
        <p:txBody>
          <a:bodyPr lIns="71437" tIns="71437" rIns="71437" bIns="71437" anchor="ctr"/>
          <a:lstStyle/>
          <a:p>
            <a:pPr algn="ctr">
              <a:defRPr sz="3000" b="0">
                <a:solidFill>
                  <a:srgbClr val="FFFFFF"/>
                </a:solidFill>
                <a:latin typeface="+mn-lt"/>
                <a:ea typeface="+mn-ea"/>
                <a:cs typeface="+mn-cs"/>
                <a:sym typeface="Helvetica Neue Medium"/>
              </a:defRPr>
            </a:pPr>
            <a:r>
              <a:rPr lang="es-ES" sz="2000" dirty="0"/>
              <a:t>RESPONSABILIDAD E IMPACTO SOCIAL</a:t>
            </a:r>
            <a:endParaRPr sz="2000" dirty="0"/>
          </a:p>
        </p:txBody>
      </p:sp>
      <p:sp>
        <p:nvSpPr>
          <p:cNvPr id="9" name="Shape">
            <a:extLst>
              <a:ext uri="{FF2B5EF4-FFF2-40B4-BE49-F238E27FC236}">
                <a16:creationId xmlns:a16="http://schemas.microsoft.com/office/drawing/2014/main" id="{02FE321F-ED51-1C41-997B-E22CBCBDA812}"/>
              </a:ext>
            </a:extLst>
          </p:cNvPr>
          <p:cNvSpPr/>
          <p:nvPr/>
        </p:nvSpPr>
        <p:spPr>
          <a:xfrm>
            <a:off x="3717094" y="2073907"/>
            <a:ext cx="2146713" cy="1962492"/>
          </a:xfrm>
          <a:custGeom>
            <a:avLst/>
            <a:gdLst/>
            <a:ahLst/>
            <a:cxnLst>
              <a:cxn ang="0">
                <a:pos x="wd2" y="hd2"/>
              </a:cxn>
              <a:cxn ang="5400000">
                <a:pos x="wd2" y="hd2"/>
              </a:cxn>
              <a:cxn ang="10800000">
                <a:pos x="wd2" y="hd2"/>
              </a:cxn>
              <a:cxn ang="16200000">
                <a:pos x="wd2" y="hd2"/>
              </a:cxn>
            </a:cxnLst>
            <a:rect l="0" t="0" r="r" b="b"/>
            <a:pathLst>
              <a:path w="17189" h="20402" extrusionOk="0">
                <a:moveTo>
                  <a:pt x="15354" y="5413"/>
                </a:moveTo>
                <a:cubicBezTo>
                  <a:pt x="17441" y="9462"/>
                  <a:pt x="18136" y="14704"/>
                  <a:pt x="15354" y="18016"/>
                </a:cubicBezTo>
                <a:cubicBezTo>
                  <a:pt x="12504" y="21409"/>
                  <a:pt x="7727" y="20978"/>
                  <a:pt x="4255" y="18016"/>
                </a:cubicBezTo>
                <a:cubicBezTo>
                  <a:pt x="-3464" y="11432"/>
                  <a:pt x="198" y="-191"/>
                  <a:pt x="8235" y="3"/>
                </a:cubicBezTo>
                <a:cubicBezTo>
                  <a:pt x="11385" y="79"/>
                  <a:pt x="13847" y="2492"/>
                  <a:pt x="15354" y="5413"/>
                </a:cubicBezTo>
                <a:close/>
              </a:path>
            </a:pathLst>
          </a:custGeom>
          <a:solidFill>
            <a:srgbClr val="14878D">
              <a:alpha val="82000"/>
            </a:srgbClr>
          </a:solidFill>
          <a:ln w="12700">
            <a:miter lim="400000"/>
          </a:ln>
        </p:spPr>
        <p:txBody>
          <a:bodyPr lIns="71437" tIns="71437" rIns="71437" bIns="71437" anchor="ctr"/>
          <a:lstStyle/>
          <a:p>
            <a:pPr algn="ctr">
              <a:defRPr sz="3000" b="0">
                <a:solidFill>
                  <a:srgbClr val="FFFFFF"/>
                </a:solidFill>
                <a:latin typeface="+mn-lt"/>
                <a:ea typeface="+mn-ea"/>
                <a:cs typeface="+mn-cs"/>
                <a:sym typeface="Helvetica Neue Medium"/>
              </a:defRPr>
            </a:pPr>
            <a:r>
              <a:rPr lang="es-ES" sz="2000" dirty="0"/>
              <a:t>PREGUNTAS CORRECTAS</a:t>
            </a:r>
            <a:endParaRPr sz="2000" dirty="0"/>
          </a:p>
        </p:txBody>
      </p:sp>
      <p:sp>
        <p:nvSpPr>
          <p:cNvPr id="10" name="Shape">
            <a:extLst>
              <a:ext uri="{FF2B5EF4-FFF2-40B4-BE49-F238E27FC236}">
                <a16:creationId xmlns:a16="http://schemas.microsoft.com/office/drawing/2014/main" id="{B5DF4B93-B795-6443-94DC-0C3AAFA485CF}"/>
              </a:ext>
            </a:extLst>
          </p:cNvPr>
          <p:cNvSpPr/>
          <p:nvPr/>
        </p:nvSpPr>
        <p:spPr>
          <a:xfrm>
            <a:off x="6314658" y="3154691"/>
            <a:ext cx="2146713" cy="1962492"/>
          </a:xfrm>
          <a:custGeom>
            <a:avLst/>
            <a:gdLst/>
            <a:ahLst/>
            <a:cxnLst>
              <a:cxn ang="0">
                <a:pos x="wd2" y="hd2"/>
              </a:cxn>
              <a:cxn ang="5400000">
                <a:pos x="wd2" y="hd2"/>
              </a:cxn>
              <a:cxn ang="10800000">
                <a:pos x="wd2" y="hd2"/>
              </a:cxn>
              <a:cxn ang="16200000">
                <a:pos x="wd2" y="hd2"/>
              </a:cxn>
            </a:cxnLst>
            <a:rect l="0" t="0" r="r" b="b"/>
            <a:pathLst>
              <a:path w="17189" h="20402" extrusionOk="0">
                <a:moveTo>
                  <a:pt x="15354" y="5413"/>
                </a:moveTo>
                <a:cubicBezTo>
                  <a:pt x="17441" y="9462"/>
                  <a:pt x="18136" y="14704"/>
                  <a:pt x="15354" y="18016"/>
                </a:cubicBezTo>
                <a:cubicBezTo>
                  <a:pt x="12504" y="21409"/>
                  <a:pt x="7727" y="20978"/>
                  <a:pt x="4255" y="18016"/>
                </a:cubicBezTo>
                <a:cubicBezTo>
                  <a:pt x="-3464" y="11432"/>
                  <a:pt x="198" y="-191"/>
                  <a:pt x="8235" y="3"/>
                </a:cubicBezTo>
                <a:cubicBezTo>
                  <a:pt x="11385" y="79"/>
                  <a:pt x="13847" y="2492"/>
                  <a:pt x="15354" y="5413"/>
                </a:cubicBezTo>
                <a:close/>
              </a:path>
            </a:pathLst>
          </a:custGeom>
          <a:solidFill>
            <a:srgbClr val="DD332B">
              <a:alpha val="82000"/>
            </a:srgbClr>
          </a:solidFill>
          <a:ln w="12700">
            <a:miter lim="400000"/>
          </a:ln>
        </p:spPr>
        <p:txBody>
          <a:bodyPr lIns="71437" tIns="71437" rIns="71437" bIns="71437" anchor="ctr"/>
          <a:lstStyle/>
          <a:p>
            <a:pPr algn="ctr">
              <a:defRPr sz="3000" b="0">
                <a:solidFill>
                  <a:srgbClr val="FFFFFF"/>
                </a:solidFill>
                <a:latin typeface="+mn-lt"/>
                <a:ea typeface="+mn-ea"/>
                <a:cs typeface="+mn-cs"/>
                <a:sym typeface="Helvetica Neue Medium"/>
              </a:defRPr>
            </a:pPr>
            <a:r>
              <a:rPr lang="es-ES" sz="2000" dirty="0"/>
              <a:t>PRIVACIDAD Y SEGURIDAD DE DATOS</a:t>
            </a:r>
            <a:endParaRPr sz="2000" dirty="0"/>
          </a:p>
        </p:txBody>
      </p:sp>
    </p:spTree>
    <p:extLst>
      <p:ext uri="{BB962C8B-B14F-4D97-AF65-F5344CB8AC3E}">
        <p14:creationId xmlns:p14="http://schemas.microsoft.com/office/powerpoint/2010/main" val="16219531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15" name="WhatsApp Image 2019-07-01 at 7.34.39 PM.jpeg" descr="WhatsApp Image 2019-07-01 at 7.34.39 PM.jpeg">
            <a:extLst>
              <a:ext uri="{FF2B5EF4-FFF2-40B4-BE49-F238E27FC236}">
                <a16:creationId xmlns:a16="http://schemas.microsoft.com/office/drawing/2014/main" id="{C1365CC1-064E-9C48-A649-6913D4A0135E}"/>
              </a:ext>
            </a:extLst>
          </p:cNvPr>
          <p:cNvPicPr>
            <a:picLocks noChangeAspect="1"/>
          </p:cNvPicPr>
          <p:nvPr/>
        </p:nvPicPr>
        <p:blipFill>
          <a:blip r:embed="rId3"/>
          <a:srcRect t="30781" b="11757"/>
          <a:stretch>
            <a:fillRect/>
          </a:stretch>
        </p:blipFill>
        <p:spPr>
          <a:xfrm>
            <a:off x="1342082" y="1671017"/>
            <a:ext cx="9411718" cy="4056065"/>
          </a:xfrm>
          <a:prstGeom prst="rect">
            <a:avLst/>
          </a:prstGeom>
          <a:ln>
            <a:noFill/>
          </a:ln>
          <a:effectLst>
            <a:softEdge rad="112500"/>
          </a:effectLst>
        </p:spPr>
      </p:pic>
      <p:sp>
        <p:nvSpPr>
          <p:cNvPr id="8" name="Rectangle 7">
            <a:extLst>
              <a:ext uri="{FF2B5EF4-FFF2-40B4-BE49-F238E27FC236}">
                <a16:creationId xmlns:a16="http://schemas.microsoft.com/office/drawing/2014/main" id="{7F6B59AF-39B4-F745-860A-90C76001BF52}"/>
              </a:ext>
            </a:extLst>
          </p:cNvPr>
          <p:cNvSpPr/>
          <p:nvPr/>
        </p:nvSpPr>
        <p:spPr>
          <a:xfrm>
            <a:off x="0" y="11194"/>
            <a:ext cx="11727615" cy="1143070"/>
          </a:xfrm>
          <a:prstGeom prst="rect">
            <a:avLst/>
          </a:prstGeom>
        </p:spPr>
        <p:txBody>
          <a:bodyPr wrap="square">
            <a:spAutoFit/>
          </a:bodyPr>
          <a:lstStyle/>
          <a:p>
            <a:pPr algn="ctr">
              <a:lnSpc>
                <a:spcPct val="150000"/>
              </a:lnSpc>
            </a:pPr>
            <a:r>
              <a:rPr lang="es-ES" sz="2400" b="1" dirty="0">
                <a:solidFill>
                  <a:schemeClr val="bg1"/>
                </a:solidFill>
                <a:latin typeface="Lora"/>
              </a:rPr>
              <a:t>NECESIDAD DE EDUCAR/FORMAR E INCLUIR LA ÉTICA COMO COMPONENTE FUNDAMENTAL</a:t>
            </a:r>
          </a:p>
        </p:txBody>
      </p:sp>
      <p:sp>
        <p:nvSpPr>
          <p:cNvPr id="6" name="Shape">
            <a:extLst>
              <a:ext uri="{FF2B5EF4-FFF2-40B4-BE49-F238E27FC236}">
                <a16:creationId xmlns:a16="http://schemas.microsoft.com/office/drawing/2014/main" id="{982700E4-BE0A-994E-980D-18E879504C85}"/>
              </a:ext>
            </a:extLst>
          </p:cNvPr>
          <p:cNvSpPr/>
          <p:nvPr/>
        </p:nvSpPr>
        <p:spPr>
          <a:xfrm>
            <a:off x="1427552" y="873876"/>
            <a:ext cx="2146713" cy="1962492"/>
          </a:xfrm>
          <a:custGeom>
            <a:avLst/>
            <a:gdLst/>
            <a:ahLst/>
            <a:cxnLst>
              <a:cxn ang="0">
                <a:pos x="wd2" y="hd2"/>
              </a:cxn>
              <a:cxn ang="5400000">
                <a:pos x="wd2" y="hd2"/>
              </a:cxn>
              <a:cxn ang="10800000">
                <a:pos x="wd2" y="hd2"/>
              </a:cxn>
              <a:cxn ang="16200000">
                <a:pos x="wd2" y="hd2"/>
              </a:cxn>
            </a:cxnLst>
            <a:rect l="0" t="0" r="r" b="b"/>
            <a:pathLst>
              <a:path w="17189" h="20402" extrusionOk="0">
                <a:moveTo>
                  <a:pt x="15354" y="5413"/>
                </a:moveTo>
                <a:cubicBezTo>
                  <a:pt x="17441" y="9462"/>
                  <a:pt x="18136" y="14704"/>
                  <a:pt x="15354" y="18016"/>
                </a:cubicBezTo>
                <a:cubicBezTo>
                  <a:pt x="12504" y="21409"/>
                  <a:pt x="7727" y="20978"/>
                  <a:pt x="4255" y="18016"/>
                </a:cubicBezTo>
                <a:cubicBezTo>
                  <a:pt x="-3464" y="11432"/>
                  <a:pt x="198" y="-191"/>
                  <a:pt x="8235" y="3"/>
                </a:cubicBezTo>
                <a:cubicBezTo>
                  <a:pt x="11385" y="79"/>
                  <a:pt x="13847" y="2492"/>
                  <a:pt x="15354" y="5413"/>
                </a:cubicBezTo>
                <a:close/>
              </a:path>
            </a:pathLst>
          </a:custGeom>
          <a:solidFill>
            <a:srgbClr val="F0B441">
              <a:alpha val="82000"/>
            </a:srgbClr>
          </a:solidFill>
          <a:ln w="12700">
            <a:miter lim="400000"/>
          </a:ln>
        </p:spPr>
        <p:txBody>
          <a:bodyPr lIns="71437" tIns="71437" rIns="71437" bIns="71437" anchor="ctr"/>
          <a:lstStyle/>
          <a:p>
            <a:pPr algn="ctr">
              <a:defRPr sz="3000" b="0">
                <a:solidFill>
                  <a:srgbClr val="FFFFFF"/>
                </a:solidFill>
                <a:latin typeface="+mn-lt"/>
                <a:ea typeface="+mn-ea"/>
                <a:cs typeface="+mn-cs"/>
                <a:sym typeface="Helvetica Neue Medium"/>
              </a:defRPr>
            </a:pPr>
            <a:r>
              <a:rPr lang="es-ES" sz="2000" dirty="0"/>
              <a:t>PENSAMIENTO CRÍTICO</a:t>
            </a:r>
            <a:endParaRPr sz="2000" dirty="0"/>
          </a:p>
        </p:txBody>
      </p:sp>
      <p:sp>
        <p:nvSpPr>
          <p:cNvPr id="7" name="Shape">
            <a:extLst>
              <a:ext uri="{FF2B5EF4-FFF2-40B4-BE49-F238E27FC236}">
                <a16:creationId xmlns:a16="http://schemas.microsoft.com/office/drawing/2014/main" id="{1A9EDE97-0DF9-B84A-A591-0D44D90BD149}"/>
              </a:ext>
            </a:extLst>
          </p:cNvPr>
          <p:cNvSpPr/>
          <p:nvPr/>
        </p:nvSpPr>
        <p:spPr>
          <a:xfrm>
            <a:off x="8965126" y="4305173"/>
            <a:ext cx="2146713" cy="1962492"/>
          </a:xfrm>
          <a:custGeom>
            <a:avLst/>
            <a:gdLst/>
            <a:ahLst/>
            <a:cxnLst>
              <a:cxn ang="0">
                <a:pos x="wd2" y="hd2"/>
              </a:cxn>
              <a:cxn ang="5400000">
                <a:pos x="wd2" y="hd2"/>
              </a:cxn>
              <a:cxn ang="10800000">
                <a:pos x="wd2" y="hd2"/>
              </a:cxn>
              <a:cxn ang="16200000">
                <a:pos x="wd2" y="hd2"/>
              </a:cxn>
            </a:cxnLst>
            <a:rect l="0" t="0" r="r" b="b"/>
            <a:pathLst>
              <a:path w="17189" h="20402" extrusionOk="0">
                <a:moveTo>
                  <a:pt x="15354" y="5413"/>
                </a:moveTo>
                <a:cubicBezTo>
                  <a:pt x="17441" y="9462"/>
                  <a:pt x="18136" y="14704"/>
                  <a:pt x="15354" y="18016"/>
                </a:cubicBezTo>
                <a:cubicBezTo>
                  <a:pt x="12504" y="21409"/>
                  <a:pt x="7727" y="20978"/>
                  <a:pt x="4255" y="18016"/>
                </a:cubicBezTo>
                <a:cubicBezTo>
                  <a:pt x="-3464" y="11432"/>
                  <a:pt x="198" y="-191"/>
                  <a:pt x="8235" y="3"/>
                </a:cubicBezTo>
                <a:cubicBezTo>
                  <a:pt x="11385" y="79"/>
                  <a:pt x="13847" y="2492"/>
                  <a:pt x="15354" y="5413"/>
                </a:cubicBezTo>
                <a:close/>
              </a:path>
            </a:pathLst>
          </a:custGeom>
          <a:solidFill>
            <a:schemeClr val="bg2">
              <a:lumMod val="50000"/>
              <a:alpha val="82000"/>
            </a:schemeClr>
          </a:solidFill>
          <a:ln w="12700">
            <a:miter lim="400000"/>
          </a:ln>
        </p:spPr>
        <p:txBody>
          <a:bodyPr lIns="71437" tIns="71437" rIns="71437" bIns="71437" anchor="ctr"/>
          <a:lstStyle/>
          <a:p>
            <a:pPr algn="ctr">
              <a:defRPr sz="3000" b="0">
                <a:solidFill>
                  <a:srgbClr val="FFFFFF"/>
                </a:solidFill>
                <a:latin typeface="+mn-lt"/>
                <a:ea typeface="+mn-ea"/>
                <a:cs typeface="+mn-cs"/>
                <a:sym typeface="Helvetica Neue Medium"/>
              </a:defRPr>
            </a:pPr>
            <a:r>
              <a:rPr lang="es-ES" sz="2000" dirty="0"/>
              <a:t>RESPONSABILIDAD E IMPACTO SOCIAL</a:t>
            </a:r>
            <a:endParaRPr sz="2000" dirty="0"/>
          </a:p>
        </p:txBody>
      </p:sp>
      <p:sp>
        <p:nvSpPr>
          <p:cNvPr id="9" name="Shape">
            <a:extLst>
              <a:ext uri="{FF2B5EF4-FFF2-40B4-BE49-F238E27FC236}">
                <a16:creationId xmlns:a16="http://schemas.microsoft.com/office/drawing/2014/main" id="{02FE321F-ED51-1C41-997B-E22CBCBDA812}"/>
              </a:ext>
            </a:extLst>
          </p:cNvPr>
          <p:cNvSpPr/>
          <p:nvPr/>
        </p:nvSpPr>
        <p:spPr>
          <a:xfrm>
            <a:off x="3717094" y="2073907"/>
            <a:ext cx="2146713" cy="1962492"/>
          </a:xfrm>
          <a:custGeom>
            <a:avLst/>
            <a:gdLst/>
            <a:ahLst/>
            <a:cxnLst>
              <a:cxn ang="0">
                <a:pos x="wd2" y="hd2"/>
              </a:cxn>
              <a:cxn ang="5400000">
                <a:pos x="wd2" y="hd2"/>
              </a:cxn>
              <a:cxn ang="10800000">
                <a:pos x="wd2" y="hd2"/>
              </a:cxn>
              <a:cxn ang="16200000">
                <a:pos x="wd2" y="hd2"/>
              </a:cxn>
            </a:cxnLst>
            <a:rect l="0" t="0" r="r" b="b"/>
            <a:pathLst>
              <a:path w="17189" h="20402" extrusionOk="0">
                <a:moveTo>
                  <a:pt x="15354" y="5413"/>
                </a:moveTo>
                <a:cubicBezTo>
                  <a:pt x="17441" y="9462"/>
                  <a:pt x="18136" y="14704"/>
                  <a:pt x="15354" y="18016"/>
                </a:cubicBezTo>
                <a:cubicBezTo>
                  <a:pt x="12504" y="21409"/>
                  <a:pt x="7727" y="20978"/>
                  <a:pt x="4255" y="18016"/>
                </a:cubicBezTo>
                <a:cubicBezTo>
                  <a:pt x="-3464" y="11432"/>
                  <a:pt x="198" y="-191"/>
                  <a:pt x="8235" y="3"/>
                </a:cubicBezTo>
                <a:cubicBezTo>
                  <a:pt x="11385" y="79"/>
                  <a:pt x="13847" y="2492"/>
                  <a:pt x="15354" y="5413"/>
                </a:cubicBezTo>
                <a:close/>
              </a:path>
            </a:pathLst>
          </a:custGeom>
          <a:solidFill>
            <a:srgbClr val="14878D">
              <a:alpha val="82000"/>
            </a:srgbClr>
          </a:solidFill>
          <a:ln w="12700">
            <a:miter lim="400000"/>
          </a:ln>
        </p:spPr>
        <p:txBody>
          <a:bodyPr lIns="71437" tIns="71437" rIns="71437" bIns="71437" anchor="ctr"/>
          <a:lstStyle/>
          <a:p>
            <a:pPr algn="ctr">
              <a:defRPr sz="3000" b="0">
                <a:solidFill>
                  <a:srgbClr val="FFFFFF"/>
                </a:solidFill>
                <a:latin typeface="+mn-lt"/>
                <a:ea typeface="+mn-ea"/>
                <a:cs typeface="+mn-cs"/>
                <a:sym typeface="Helvetica Neue Medium"/>
              </a:defRPr>
            </a:pPr>
            <a:r>
              <a:rPr lang="es-ES" sz="2000" dirty="0"/>
              <a:t>PREGUNTAS CORRECTAS</a:t>
            </a:r>
            <a:endParaRPr sz="2000" dirty="0"/>
          </a:p>
        </p:txBody>
      </p:sp>
      <p:sp>
        <p:nvSpPr>
          <p:cNvPr id="10" name="Shape">
            <a:extLst>
              <a:ext uri="{FF2B5EF4-FFF2-40B4-BE49-F238E27FC236}">
                <a16:creationId xmlns:a16="http://schemas.microsoft.com/office/drawing/2014/main" id="{B5DF4B93-B795-6443-94DC-0C3AAFA485CF}"/>
              </a:ext>
            </a:extLst>
          </p:cNvPr>
          <p:cNvSpPr/>
          <p:nvPr/>
        </p:nvSpPr>
        <p:spPr>
          <a:xfrm>
            <a:off x="6314658" y="3154691"/>
            <a:ext cx="2146713" cy="1962492"/>
          </a:xfrm>
          <a:custGeom>
            <a:avLst/>
            <a:gdLst/>
            <a:ahLst/>
            <a:cxnLst>
              <a:cxn ang="0">
                <a:pos x="wd2" y="hd2"/>
              </a:cxn>
              <a:cxn ang="5400000">
                <a:pos x="wd2" y="hd2"/>
              </a:cxn>
              <a:cxn ang="10800000">
                <a:pos x="wd2" y="hd2"/>
              </a:cxn>
              <a:cxn ang="16200000">
                <a:pos x="wd2" y="hd2"/>
              </a:cxn>
            </a:cxnLst>
            <a:rect l="0" t="0" r="r" b="b"/>
            <a:pathLst>
              <a:path w="17189" h="20402" extrusionOk="0">
                <a:moveTo>
                  <a:pt x="15354" y="5413"/>
                </a:moveTo>
                <a:cubicBezTo>
                  <a:pt x="17441" y="9462"/>
                  <a:pt x="18136" y="14704"/>
                  <a:pt x="15354" y="18016"/>
                </a:cubicBezTo>
                <a:cubicBezTo>
                  <a:pt x="12504" y="21409"/>
                  <a:pt x="7727" y="20978"/>
                  <a:pt x="4255" y="18016"/>
                </a:cubicBezTo>
                <a:cubicBezTo>
                  <a:pt x="-3464" y="11432"/>
                  <a:pt x="198" y="-191"/>
                  <a:pt x="8235" y="3"/>
                </a:cubicBezTo>
                <a:cubicBezTo>
                  <a:pt x="11385" y="79"/>
                  <a:pt x="13847" y="2492"/>
                  <a:pt x="15354" y="5413"/>
                </a:cubicBezTo>
                <a:close/>
              </a:path>
            </a:pathLst>
          </a:custGeom>
          <a:solidFill>
            <a:srgbClr val="DD332B">
              <a:alpha val="82000"/>
            </a:srgbClr>
          </a:solidFill>
          <a:ln w="12700">
            <a:miter lim="400000"/>
          </a:ln>
        </p:spPr>
        <p:txBody>
          <a:bodyPr lIns="71437" tIns="71437" rIns="71437" bIns="71437" anchor="ctr"/>
          <a:lstStyle/>
          <a:p>
            <a:pPr algn="ctr">
              <a:defRPr sz="3000" b="0">
                <a:solidFill>
                  <a:srgbClr val="FFFFFF"/>
                </a:solidFill>
                <a:latin typeface="+mn-lt"/>
                <a:ea typeface="+mn-ea"/>
                <a:cs typeface="+mn-cs"/>
                <a:sym typeface="Helvetica Neue Medium"/>
              </a:defRPr>
            </a:pPr>
            <a:r>
              <a:rPr lang="es-ES" sz="2000" dirty="0"/>
              <a:t>PRIVACIDAD Y SEGURIDAD DE DATOS</a:t>
            </a:r>
            <a:endParaRPr sz="2000" dirty="0"/>
          </a:p>
        </p:txBody>
      </p:sp>
      <p:sp>
        <p:nvSpPr>
          <p:cNvPr id="3" name="TextBox 2">
            <a:extLst>
              <a:ext uri="{FF2B5EF4-FFF2-40B4-BE49-F238E27FC236}">
                <a16:creationId xmlns:a16="http://schemas.microsoft.com/office/drawing/2014/main" id="{83751707-C020-B141-B8B4-30A702DEA390}"/>
              </a:ext>
            </a:extLst>
          </p:cNvPr>
          <p:cNvSpPr txBox="1"/>
          <p:nvPr/>
        </p:nvSpPr>
        <p:spPr>
          <a:xfrm>
            <a:off x="1342082" y="5662699"/>
            <a:ext cx="6838698" cy="369332"/>
          </a:xfrm>
          <a:prstGeom prst="rect">
            <a:avLst/>
          </a:prstGeom>
          <a:noFill/>
        </p:spPr>
        <p:txBody>
          <a:bodyPr wrap="square" rtlCol="0">
            <a:spAutoFit/>
          </a:bodyPr>
          <a:lstStyle/>
          <a:p>
            <a:r>
              <a:rPr lang="es-ES_tradnl" dirty="0">
                <a:solidFill>
                  <a:schemeClr val="bg1"/>
                </a:solidFill>
              </a:rPr>
              <a:t>IMAGEN: ADVANCED PROGRAM IN DATA SCIENCE &amp; GLOBAL SKILLS</a:t>
            </a:r>
          </a:p>
        </p:txBody>
      </p:sp>
    </p:spTree>
    <p:extLst>
      <p:ext uri="{BB962C8B-B14F-4D97-AF65-F5344CB8AC3E}">
        <p14:creationId xmlns:p14="http://schemas.microsoft.com/office/powerpoint/2010/main" val="39346057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0CD9095-4290-A749-B3FA-B531AE6DD386}"/>
              </a:ext>
            </a:extLst>
          </p:cNvPr>
          <p:cNvSpPr/>
          <p:nvPr/>
        </p:nvSpPr>
        <p:spPr>
          <a:xfrm>
            <a:off x="547022" y="2425959"/>
            <a:ext cx="11097955" cy="1493358"/>
          </a:xfrm>
          <a:prstGeom prst="rect">
            <a:avLst/>
          </a:prstGeom>
        </p:spPr>
        <p:txBody>
          <a:bodyPr wrap="square">
            <a:spAutoFit/>
          </a:bodyPr>
          <a:lstStyle/>
          <a:p>
            <a:pPr algn="ctr">
              <a:lnSpc>
                <a:spcPct val="150000"/>
              </a:lnSpc>
            </a:pPr>
            <a:r>
              <a:rPr lang="en-AU" sz="3200" b="1" dirty="0">
                <a:solidFill>
                  <a:schemeClr val="bg1"/>
                </a:solidFill>
                <a:latin typeface="Lora"/>
              </a:rPr>
              <a:t>Se </a:t>
            </a:r>
            <a:r>
              <a:rPr lang="en-AU" sz="3200" b="1" dirty="0" err="1">
                <a:solidFill>
                  <a:schemeClr val="bg1"/>
                </a:solidFill>
                <a:latin typeface="Lora"/>
              </a:rPr>
              <a:t>puede</a:t>
            </a:r>
            <a:r>
              <a:rPr lang="en-AU" sz="3200" b="1" dirty="0">
                <a:solidFill>
                  <a:schemeClr val="bg1"/>
                </a:solidFill>
                <a:latin typeface="Lora"/>
              </a:rPr>
              <a:t> </a:t>
            </a:r>
            <a:r>
              <a:rPr lang="en-AU" sz="3200" b="1" dirty="0" err="1">
                <a:solidFill>
                  <a:schemeClr val="bg1"/>
                </a:solidFill>
                <a:latin typeface="Lora"/>
              </a:rPr>
              <a:t>asesorar</a:t>
            </a:r>
            <a:r>
              <a:rPr lang="en-AU" sz="3200" b="1" dirty="0">
                <a:solidFill>
                  <a:schemeClr val="bg1"/>
                </a:solidFill>
                <a:latin typeface="Lora"/>
              </a:rPr>
              <a:t> y </a:t>
            </a:r>
            <a:r>
              <a:rPr lang="en-AU" sz="3200" b="1" dirty="0" err="1">
                <a:solidFill>
                  <a:schemeClr val="bg1"/>
                </a:solidFill>
                <a:latin typeface="Lora"/>
              </a:rPr>
              <a:t>priorizar</a:t>
            </a:r>
            <a:r>
              <a:rPr lang="en-AU" sz="3200" b="1" dirty="0">
                <a:solidFill>
                  <a:schemeClr val="bg1"/>
                </a:solidFill>
                <a:latin typeface="Lora"/>
              </a:rPr>
              <a:t> el </a:t>
            </a:r>
            <a:r>
              <a:rPr lang="en-AU" sz="3200" b="1" dirty="0" err="1">
                <a:solidFill>
                  <a:schemeClr val="bg1"/>
                </a:solidFill>
                <a:latin typeface="Lora"/>
              </a:rPr>
              <a:t>impacto</a:t>
            </a:r>
            <a:r>
              <a:rPr lang="en-AU" sz="3200" b="1" dirty="0">
                <a:solidFill>
                  <a:schemeClr val="bg1"/>
                </a:solidFill>
                <a:latin typeface="Lora"/>
              </a:rPr>
              <a:t> de un </a:t>
            </a:r>
            <a:r>
              <a:rPr lang="en-AU" sz="3200" b="1" dirty="0" err="1">
                <a:solidFill>
                  <a:schemeClr val="bg1"/>
                </a:solidFill>
                <a:latin typeface="Lora"/>
              </a:rPr>
              <a:t>posible</a:t>
            </a:r>
            <a:r>
              <a:rPr lang="en-AU" sz="3200" b="1" dirty="0">
                <a:solidFill>
                  <a:schemeClr val="bg1"/>
                </a:solidFill>
                <a:latin typeface="Lora"/>
              </a:rPr>
              <a:t> </a:t>
            </a:r>
            <a:r>
              <a:rPr lang="en-AU" sz="3200" b="1" dirty="0" err="1">
                <a:solidFill>
                  <a:schemeClr val="bg1"/>
                </a:solidFill>
                <a:latin typeface="Lora"/>
              </a:rPr>
              <a:t>riesgo</a:t>
            </a:r>
            <a:r>
              <a:rPr lang="en-AU" sz="3200" b="1" dirty="0">
                <a:solidFill>
                  <a:schemeClr val="bg1"/>
                </a:solidFill>
                <a:latin typeface="Lora"/>
              </a:rPr>
              <a:t> </a:t>
            </a:r>
            <a:r>
              <a:rPr lang="en-AU" sz="3200" b="1" dirty="0" err="1">
                <a:solidFill>
                  <a:schemeClr val="bg1"/>
                </a:solidFill>
                <a:latin typeface="Lora"/>
              </a:rPr>
              <a:t>ético</a:t>
            </a:r>
            <a:r>
              <a:rPr lang="en-AU" sz="3200" b="1" dirty="0">
                <a:solidFill>
                  <a:schemeClr val="bg1"/>
                </a:solidFill>
                <a:latin typeface="Lora"/>
              </a:rPr>
              <a:t>?</a:t>
            </a:r>
          </a:p>
        </p:txBody>
      </p:sp>
    </p:spTree>
    <p:extLst>
      <p:ext uri="{BB962C8B-B14F-4D97-AF65-F5344CB8AC3E}">
        <p14:creationId xmlns:p14="http://schemas.microsoft.com/office/powerpoint/2010/main" val="871339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34DE714F-AD1C-7248-B358-8B1879E4F5B5}"/>
              </a:ext>
            </a:extLst>
          </p:cNvPr>
          <p:cNvGraphicFramePr/>
          <p:nvPr>
            <p:extLst>
              <p:ext uri="{D42A27DB-BD31-4B8C-83A1-F6EECF244321}">
                <p14:modId xmlns:p14="http://schemas.microsoft.com/office/powerpoint/2010/main" val="779484719"/>
              </p:ext>
            </p:extLst>
          </p:nvPr>
        </p:nvGraphicFramePr>
        <p:xfrm>
          <a:off x="3600063" y="2308964"/>
          <a:ext cx="5599723" cy="40809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Rectangle 17">
            <a:extLst>
              <a:ext uri="{FF2B5EF4-FFF2-40B4-BE49-F238E27FC236}">
                <a16:creationId xmlns:a16="http://schemas.microsoft.com/office/drawing/2014/main" id="{FDD0576F-74DB-2E43-8D6B-401CF10B76C7}"/>
              </a:ext>
            </a:extLst>
          </p:cNvPr>
          <p:cNvSpPr/>
          <p:nvPr/>
        </p:nvSpPr>
        <p:spPr>
          <a:xfrm>
            <a:off x="1327204" y="193339"/>
            <a:ext cx="9867900" cy="589072"/>
          </a:xfrm>
          <a:prstGeom prst="rect">
            <a:avLst/>
          </a:prstGeom>
        </p:spPr>
        <p:txBody>
          <a:bodyPr wrap="square">
            <a:spAutoFit/>
          </a:bodyPr>
          <a:lstStyle/>
          <a:p>
            <a:pPr algn="ctr">
              <a:lnSpc>
                <a:spcPct val="150000"/>
              </a:lnSpc>
            </a:pPr>
            <a:r>
              <a:rPr lang="es-ES" sz="2400" b="1" dirty="0">
                <a:solidFill>
                  <a:schemeClr val="bg1"/>
                </a:solidFill>
                <a:latin typeface="Lora"/>
              </a:rPr>
              <a:t>INFLUENTIAL IMPACT PYRAMID</a:t>
            </a:r>
          </a:p>
        </p:txBody>
      </p:sp>
      <p:sp>
        <p:nvSpPr>
          <p:cNvPr id="12" name="TextBox 11">
            <a:extLst>
              <a:ext uri="{FF2B5EF4-FFF2-40B4-BE49-F238E27FC236}">
                <a16:creationId xmlns:a16="http://schemas.microsoft.com/office/drawing/2014/main" id="{B681DA02-FCE0-EC48-B743-01C6AAC180D3}"/>
              </a:ext>
            </a:extLst>
          </p:cNvPr>
          <p:cNvSpPr txBox="1"/>
          <p:nvPr/>
        </p:nvSpPr>
        <p:spPr>
          <a:xfrm>
            <a:off x="508054" y="825008"/>
            <a:ext cx="11506200" cy="830997"/>
          </a:xfrm>
          <a:prstGeom prst="rect">
            <a:avLst/>
          </a:prstGeom>
          <a:noFill/>
        </p:spPr>
        <p:txBody>
          <a:bodyPr wrap="square" rtlCol="0">
            <a:spAutoFit/>
          </a:bodyPr>
          <a:lstStyle/>
          <a:p>
            <a:r>
              <a:rPr lang="en-AU" sz="2400" dirty="0">
                <a:solidFill>
                  <a:schemeClr val="bg1"/>
                </a:solidFill>
              </a:rPr>
              <a:t>Companies with a Higher penetration (estimated user base)  will cause a greater impact if ethical principles are violated</a:t>
            </a:r>
          </a:p>
        </p:txBody>
      </p:sp>
      <p:sp>
        <p:nvSpPr>
          <p:cNvPr id="14" name="TextBox 13">
            <a:extLst>
              <a:ext uri="{FF2B5EF4-FFF2-40B4-BE49-F238E27FC236}">
                <a16:creationId xmlns:a16="http://schemas.microsoft.com/office/drawing/2014/main" id="{24B46D4A-1602-ED4C-8A2D-E2EE4DD10E30}"/>
              </a:ext>
            </a:extLst>
          </p:cNvPr>
          <p:cNvSpPr txBox="1"/>
          <p:nvPr/>
        </p:nvSpPr>
        <p:spPr>
          <a:xfrm>
            <a:off x="7888101" y="4470989"/>
            <a:ext cx="1275500" cy="923330"/>
          </a:xfrm>
          <a:prstGeom prst="rect">
            <a:avLst/>
          </a:prstGeom>
          <a:noFill/>
        </p:spPr>
        <p:txBody>
          <a:bodyPr wrap="square" rtlCol="0">
            <a:spAutoFit/>
          </a:bodyPr>
          <a:lstStyle/>
          <a:p>
            <a:pPr algn="ctr"/>
            <a:r>
              <a:rPr lang="en-AU" dirty="0"/>
              <a:t>4 Groups Proposed: A, B, C, D</a:t>
            </a:r>
          </a:p>
        </p:txBody>
      </p:sp>
      <p:sp>
        <p:nvSpPr>
          <p:cNvPr id="5" name="Down Arrow 4">
            <a:extLst>
              <a:ext uri="{FF2B5EF4-FFF2-40B4-BE49-F238E27FC236}">
                <a16:creationId xmlns:a16="http://schemas.microsoft.com/office/drawing/2014/main" id="{53B328AD-BCCC-5145-8CD5-6239A2E7D5F5}"/>
              </a:ext>
            </a:extLst>
          </p:cNvPr>
          <p:cNvSpPr/>
          <p:nvPr/>
        </p:nvSpPr>
        <p:spPr>
          <a:xfrm rot="10800000">
            <a:off x="3080416" y="2022474"/>
            <a:ext cx="473910" cy="4423410"/>
          </a:xfrm>
          <a:prstGeom prst="downArrow">
            <a:avLst/>
          </a:prstGeom>
          <a:solidFill>
            <a:schemeClr val="bg1">
              <a:lumMod val="95000"/>
            </a:schemeClr>
          </a:solidFill>
          <a:ln cap="rnd" cmpd="dbl">
            <a:solidFill>
              <a:srgbClr val="4472C4"/>
            </a:solidFill>
            <a:prstDash val="solid"/>
            <a:miter lim="800000"/>
          </a:ln>
          <a:effectLst/>
        </p:spPr>
        <p:txBody>
          <a:bodyPr rtlCol="0" anchor="ctr"/>
          <a:lstStyle/>
          <a:p>
            <a:pPr algn="ctr"/>
            <a:endParaRPr lang="es-ES_tradnl">
              <a:solidFill>
                <a:schemeClr val="bg1"/>
              </a:solidFill>
            </a:endParaRPr>
          </a:p>
        </p:txBody>
      </p:sp>
      <p:sp>
        <p:nvSpPr>
          <p:cNvPr id="6" name="Title 5">
            <a:extLst>
              <a:ext uri="{FF2B5EF4-FFF2-40B4-BE49-F238E27FC236}">
                <a16:creationId xmlns:a16="http://schemas.microsoft.com/office/drawing/2014/main" id="{6B384A68-1822-7644-AAF2-9ED124400A43}"/>
              </a:ext>
            </a:extLst>
          </p:cNvPr>
          <p:cNvSpPr>
            <a:spLocks noGrp="1"/>
          </p:cNvSpPr>
          <p:nvPr>
            <p:ph type="ctrTitle"/>
          </p:nvPr>
        </p:nvSpPr>
        <p:spPr>
          <a:xfrm>
            <a:off x="2232408" y="6115142"/>
            <a:ext cx="1218223" cy="389328"/>
          </a:xfrm>
        </p:spPr>
        <p:txBody>
          <a:bodyPr/>
          <a:lstStyle/>
          <a:p>
            <a:pPr rtl="0" eaLnBrk="1" latinLnBrk="0" hangingPunct="1"/>
            <a:r>
              <a:rPr lang="en-AU" sz="1800" kern="1200" dirty="0">
                <a:solidFill>
                  <a:schemeClr val="bg1"/>
                </a:solidFill>
                <a:effectLst/>
                <a:latin typeface="Calibri" panose="020F0502020204030204" pitchFamily="34" charset="0"/>
                <a:ea typeface="+mn-ea"/>
                <a:cs typeface="+mn-cs"/>
              </a:rPr>
              <a:t>Low</a:t>
            </a:r>
            <a:endParaRPr lang="es-ES" dirty="0">
              <a:solidFill>
                <a:schemeClr val="bg1"/>
              </a:solidFill>
              <a:effectLst/>
            </a:endParaRPr>
          </a:p>
        </p:txBody>
      </p:sp>
      <p:sp>
        <p:nvSpPr>
          <p:cNvPr id="11" name="Title 5">
            <a:extLst>
              <a:ext uri="{FF2B5EF4-FFF2-40B4-BE49-F238E27FC236}">
                <a16:creationId xmlns:a16="http://schemas.microsoft.com/office/drawing/2014/main" id="{3CC03507-56DC-F245-B5FD-B943F608A686}"/>
              </a:ext>
            </a:extLst>
          </p:cNvPr>
          <p:cNvSpPr txBox="1">
            <a:spLocks/>
          </p:cNvSpPr>
          <p:nvPr/>
        </p:nvSpPr>
        <p:spPr>
          <a:xfrm>
            <a:off x="2240822" y="1727416"/>
            <a:ext cx="1218223" cy="58006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ES" sz="1800" dirty="0">
                <a:solidFill>
                  <a:schemeClr val="bg1"/>
                </a:solidFill>
                <a:latin typeface="Calibri" panose="020F0502020204030204" pitchFamily="34" charset="0"/>
                <a:ea typeface="+mn-ea"/>
                <a:cs typeface="+mn-cs"/>
              </a:rPr>
              <a:t>High</a:t>
            </a:r>
            <a:endParaRPr lang="es-ES" dirty="0">
              <a:solidFill>
                <a:schemeClr val="bg1"/>
              </a:solidFill>
            </a:endParaRPr>
          </a:p>
        </p:txBody>
      </p:sp>
      <p:sp>
        <p:nvSpPr>
          <p:cNvPr id="7" name="Rectangle 6">
            <a:extLst>
              <a:ext uri="{FF2B5EF4-FFF2-40B4-BE49-F238E27FC236}">
                <a16:creationId xmlns:a16="http://schemas.microsoft.com/office/drawing/2014/main" id="{7FFE50A0-9CE6-DE4D-ADE3-036B1E12AC09}"/>
              </a:ext>
            </a:extLst>
          </p:cNvPr>
          <p:cNvSpPr/>
          <p:nvPr/>
        </p:nvSpPr>
        <p:spPr>
          <a:xfrm rot="16200000">
            <a:off x="1436569" y="4104825"/>
            <a:ext cx="2918363" cy="369332"/>
          </a:xfrm>
          <a:prstGeom prst="rect">
            <a:avLst/>
          </a:prstGeom>
        </p:spPr>
        <p:txBody>
          <a:bodyPr wrap="none">
            <a:spAutoFit/>
          </a:bodyPr>
          <a:lstStyle/>
          <a:p>
            <a:r>
              <a:rPr lang="en-AU" dirty="0">
                <a:solidFill>
                  <a:schemeClr val="bg1"/>
                </a:solidFill>
              </a:rPr>
              <a:t>estimated user base (% total)</a:t>
            </a:r>
            <a:endParaRPr lang="es-ES_tradnl" dirty="0">
              <a:solidFill>
                <a:schemeClr val="bg1"/>
              </a:solidFill>
            </a:endParaRPr>
          </a:p>
        </p:txBody>
      </p:sp>
      <p:sp>
        <p:nvSpPr>
          <p:cNvPr id="2" name="Rectangle 1">
            <a:extLst>
              <a:ext uri="{FF2B5EF4-FFF2-40B4-BE49-F238E27FC236}">
                <a16:creationId xmlns:a16="http://schemas.microsoft.com/office/drawing/2014/main" id="{C810D36E-60E8-3D48-9D7F-482697C2C698}"/>
              </a:ext>
            </a:extLst>
          </p:cNvPr>
          <p:cNvSpPr/>
          <p:nvPr/>
        </p:nvSpPr>
        <p:spPr>
          <a:xfrm>
            <a:off x="2240822" y="1727416"/>
            <a:ext cx="7537660" cy="47770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bg1"/>
              </a:solidFill>
            </a:endParaRPr>
          </a:p>
        </p:txBody>
      </p:sp>
      <p:sp>
        <p:nvSpPr>
          <p:cNvPr id="19" name="Rectangle 18">
            <a:extLst>
              <a:ext uri="{FF2B5EF4-FFF2-40B4-BE49-F238E27FC236}">
                <a16:creationId xmlns:a16="http://schemas.microsoft.com/office/drawing/2014/main" id="{6E964A07-C756-9443-AF1A-4A4316B08BDB}"/>
              </a:ext>
            </a:extLst>
          </p:cNvPr>
          <p:cNvSpPr/>
          <p:nvPr/>
        </p:nvSpPr>
        <p:spPr>
          <a:xfrm>
            <a:off x="4864975" y="6063585"/>
            <a:ext cx="5753100" cy="246221"/>
          </a:xfrm>
          <a:prstGeom prst="rect">
            <a:avLst/>
          </a:prstGeom>
        </p:spPr>
        <p:txBody>
          <a:bodyPr wrap="square">
            <a:spAutoFit/>
          </a:bodyPr>
          <a:lstStyle/>
          <a:p>
            <a:r>
              <a:rPr lang="en-US" sz="1000" b="1" i="1" dirty="0">
                <a:solidFill>
                  <a:srgbClr val="002060"/>
                </a:solidFill>
              </a:rPr>
              <a:t>Source: Own Source / Created by Luz Fernandez Gandarias)</a:t>
            </a:r>
            <a:endParaRPr lang="es-ES_tradnl" sz="1000" b="1" dirty="0">
              <a:solidFill>
                <a:srgbClr val="002060"/>
              </a:solidFill>
            </a:endParaRPr>
          </a:p>
        </p:txBody>
      </p:sp>
    </p:spTree>
    <p:extLst>
      <p:ext uri="{BB962C8B-B14F-4D97-AF65-F5344CB8AC3E}">
        <p14:creationId xmlns:p14="http://schemas.microsoft.com/office/powerpoint/2010/main" val="23314726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D978A2E5-635E-9342-80D4-1110A735A22D}"/>
              </a:ext>
            </a:extLst>
          </p:cNvPr>
          <p:cNvPicPr/>
          <p:nvPr/>
        </p:nvPicPr>
        <p:blipFill>
          <a:blip r:embed="rId3"/>
          <a:stretch>
            <a:fillRect/>
          </a:stretch>
        </p:blipFill>
        <p:spPr>
          <a:xfrm>
            <a:off x="2382416" y="653143"/>
            <a:ext cx="7694645" cy="525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8098223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8382908-930E-AE40-AB19-B8C984CA7949}"/>
              </a:ext>
            </a:extLst>
          </p:cNvPr>
          <p:cNvPicPr/>
          <p:nvPr/>
        </p:nvPicPr>
        <p:blipFill>
          <a:blip r:embed="rId3"/>
          <a:stretch>
            <a:fillRect/>
          </a:stretch>
        </p:blipFill>
        <p:spPr>
          <a:xfrm>
            <a:off x="2036328" y="550251"/>
            <a:ext cx="8119343" cy="5421596"/>
          </a:xfrm>
          <a:prstGeom prst="rect">
            <a:avLst/>
          </a:prstGeom>
        </p:spPr>
      </p:pic>
    </p:spTree>
    <p:extLst>
      <p:ext uri="{BB962C8B-B14F-4D97-AF65-F5344CB8AC3E}">
        <p14:creationId xmlns:p14="http://schemas.microsoft.com/office/powerpoint/2010/main" val="37616018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43A96125-5D03-A64D-BB95-86266BAE9EF7}"/>
              </a:ext>
            </a:extLst>
          </p:cNvPr>
          <p:cNvPicPr/>
          <p:nvPr/>
        </p:nvPicPr>
        <p:blipFill>
          <a:blip r:embed="rId3"/>
          <a:stretch>
            <a:fillRect/>
          </a:stretch>
        </p:blipFill>
        <p:spPr>
          <a:xfrm>
            <a:off x="615822" y="754068"/>
            <a:ext cx="10605795" cy="5349863"/>
          </a:xfrm>
          <a:prstGeom prst="rect">
            <a:avLst/>
          </a:prstGeom>
        </p:spPr>
      </p:pic>
    </p:spTree>
    <p:extLst>
      <p:ext uri="{BB962C8B-B14F-4D97-AF65-F5344CB8AC3E}">
        <p14:creationId xmlns:p14="http://schemas.microsoft.com/office/powerpoint/2010/main" val="41184243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A0D8B13E-C88D-2E4C-9820-C319C0BB93BD}"/>
              </a:ext>
            </a:extLst>
          </p:cNvPr>
          <p:cNvPicPr/>
          <p:nvPr/>
        </p:nvPicPr>
        <p:blipFill>
          <a:blip r:embed="rId3"/>
          <a:stretch>
            <a:fillRect/>
          </a:stretch>
        </p:blipFill>
        <p:spPr>
          <a:xfrm>
            <a:off x="880188" y="547668"/>
            <a:ext cx="10431624" cy="5762663"/>
          </a:xfrm>
          <a:prstGeom prst="rect">
            <a:avLst/>
          </a:prstGeom>
        </p:spPr>
      </p:pic>
    </p:spTree>
    <p:extLst>
      <p:ext uri="{BB962C8B-B14F-4D97-AF65-F5344CB8AC3E}">
        <p14:creationId xmlns:p14="http://schemas.microsoft.com/office/powerpoint/2010/main" val="27322016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F6B59AF-39B4-F745-860A-90C76001BF52}"/>
              </a:ext>
            </a:extLst>
          </p:cNvPr>
          <p:cNvSpPr/>
          <p:nvPr/>
        </p:nvSpPr>
        <p:spPr>
          <a:xfrm>
            <a:off x="345898" y="11194"/>
            <a:ext cx="11381717" cy="589072"/>
          </a:xfrm>
          <a:prstGeom prst="rect">
            <a:avLst/>
          </a:prstGeom>
        </p:spPr>
        <p:txBody>
          <a:bodyPr wrap="square">
            <a:spAutoFit/>
          </a:bodyPr>
          <a:lstStyle/>
          <a:p>
            <a:pPr algn="ctr">
              <a:lnSpc>
                <a:spcPct val="150000"/>
              </a:lnSpc>
            </a:pPr>
            <a:r>
              <a:rPr lang="es-ES" sz="2400" b="1" dirty="0">
                <a:solidFill>
                  <a:schemeClr val="bg1"/>
                </a:solidFill>
                <a:latin typeface="Lora"/>
              </a:rPr>
              <a:t>ETHICAL GUIDELINES SHOULD PRIORITIZE RESOURCES ON HIGH RISK COMPANIES</a:t>
            </a:r>
          </a:p>
        </p:txBody>
      </p:sp>
      <p:pic>
        <p:nvPicPr>
          <p:cNvPr id="5" name="Picture 4">
            <a:extLst>
              <a:ext uri="{FF2B5EF4-FFF2-40B4-BE49-F238E27FC236}">
                <a16:creationId xmlns:a16="http://schemas.microsoft.com/office/drawing/2014/main" id="{6D4E1340-042C-7147-9B2B-FFA25E2FB80F}"/>
              </a:ext>
            </a:extLst>
          </p:cNvPr>
          <p:cNvPicPr>
            <a:picLocks noChangeAspect="1"/>
          </p:cNvPicPr>
          <p:nvPr/>
        </p:nvPicPr>
        <p:blipFill>
          <a:blip r:embed="rId3"/>
          <a:stretch>
            <a:fillRect/>
          </a:stretch>
        </p:blipFill>
        <p:spPr>
          <a:xfrm>
            <a:off x="2269282" y="944379"/>
            <a:ext cx="7919746" cy="5323286"/>
          </a:xfrm>
          <a:prstGeom prst="rect">
            <a:avLst/>
          </a:prstGeom>
        </p:spPr>
      </p:pic>
      <p:sp>
        <p:nvSpPr>
          <p:cNvPr id="13" name="Rectangle 12">
            <a:extLst>
              <a:ext uri="{FF2B5EF4-FFF2-40B4-BE49-F238E27FC236}">
                <a16:creationId xmlns:a16="http://schemas.microsoft.com/office/drawing/2014/main" id="{DF586622-0852-6F48-B4F0-2D6AE5C117C8}"/>
              </a:ext>
            </a:extLst>
          </p:cNvPr>
          <p:cNvSpPr/>
          <p:nvPr/>
        </p:nvSpPr>
        <p:spPr>
          <a:xfrm>
            <a:off x="7598042" y="6021444"/>
            <a:ext cx="5753100" cy="246221"/>
          </a:xfrm>
          <a:prstGeom prst="rect">
            <a:avLst/>
          </a:prstGeom>
        </p:spPr>
        <p:txBody>
          <a:bodyPr wrap="square">
            <a:spAutoFit/>
          </a:bodyPr>
          <a:lstStyle/>
          <a:p>
            <a:r>
              <a:rPr lang="en-US" sz="1000" i="1" dirty="0"/>
              <a:t>Source: Own Source (Luz Fernandez Gandarias)</a:t>
            </a:r>
            <a:endParaRPr lang="es-ES_tradnl" sz="1000" dirty="0"/>
          </a:p>
        </p:txBody>
      </p:sp>
    </p:spTree>
    <p:extLst>
      <p:ext uri="{BB962C8B-B14F-4D97-AF65-F5344CB8AC3E}">
        <p14:creationId xmlns:p14="http://schemas.microsoft.com/office/powerpoint/2010/main" val="29054748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3" name="Picture 2" descr="A close up of a map&#10;&#10;Description automatically generated">
            <a:extLst>
              <a:ext uri="{FF2B5EF4-FFF2-40B4-BE49-F238E27FC236}">
                <a16:creationId xmlns:a16="http://schemas.microsoft.com/office/drawing/2014/main" id="{F4AFCE13-2E7E-9F42-A2E5-E0B3C4F699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8511" y="2083424"/>
            <a:ext cx="1854978" cy="2990225"/>
          </a:xfrm>
          <a:prstGeom prst="rect">
            <a:avLst/>
          </a:prstGeom>
        </p:spPr>
      </p:pic>
    </p:spTree>
    <p:extLst>
      <p:ext uri="{BB962C8B-B14F-4D97-AF65-F5344CB8AC3E}">
        <p14:creationId xmlns:p14="http://schemas.microsoft.com/office/powerpoint/2010/main" val="1432650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4EE547E-631A-3A43-960F-2FA2FC5ACECD}"/>
              </a:ext>
            </a:extLst>
          </p:cNvPr>
          <p:cNvPicPr>
            <a:picLocks/>
          </p:cNvPicPr>
          <p:nvPr/>
        </p:nvPicPr>
        <p:blipFill rotWithShape="1">
          <a:blip r:embed="rId3">
            <a:duotone>
              <a:schemeClr val="bg2">
                <a:shade val="45000"/>
                <a:satMod val="135000"/>
              </a:schemeClr>
              <a:prstClr val="white"/>
            </a:duotone>
          </a:blip>
          <a:srcRect l="2757" r="841" b="2"/>
          <a:stretch/>
        </p:blipFill>
        <p:spPr>
          <a:xfrm>
            <a:off x="586656" y="614444"/>
            <a:ext cx="11019600" cy="562911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39645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47937A-3592-684A-A8DB-5F55ADD1E342}"/>
              </a:ext>
            </a:extLst>
          </p:cNvPr>
          <p:cNvPicPr>
            <a:picLocks noChangeAspect="1"/>
          </p:cNvPicPr>
          <p:nvPr/>
        </p:nvPicPr>
        <p:blipFill rotWithShape="1">
          <a:blip r:embed="rId3">
            <a:duotone>
              <a:schemeClr val="accent5">
                <a:shade val="45000"/>
                <a:satMod val="135000"/>
              </a:schemeClr>
              <a:prstClr val="white"/>
            </a:duotone>
          </a:blip>
          <a:srcRect l="9293" r="11152" b="1"/>
          <a:stretch/>
        </p:blipFill>
        <p:spPr>
          <a:xfrm>
            <a:off x="20" y="10"/>
            <a:ext cx="12191980" cy="6857990"/>
          </a:xfrm>
          <a:prstGeom prst="rect">
            <a:avLst/>
          </a:prstGeom>
        </p:spPr>
      </p:pic>
      <p:pic>
        <p:nvPicPr>
          <p:cNvPr id="8" name="Picture 7">
            <a:extLst>
              <a:ext uri="{FF2B5EF4-FFF2-40B4-BE49-F238E27FC236}">
                <a16:creationId xmlns:a16="http://schemas.microsoft.com/office/drawing/2014/main" id="{41275100-22B7-A544-8F40-34D323CB6963}"/>
              </a:ext>
            </a:extLst>
          </p:cNvPr>
          <p:cNvPicPr>
            <a:picLocks/>
          </p:cNvPicPr>
          <p:nvPr/>
        </p:nvPicPr>
        <p:blipFill>
          <a:blip r:embed="rId4">
            <a:duotone>
              <a:schemeClr val="accent3">
                <a:shade val="45000"/>
                <a:satMod val="135000"/>
              </a:schemeClr>
              <a:prstClr val="white"/>
            </a:duotone>
            <a:alphaModFix amt="72000"/>
            <a:extLst>
              <a:ext uri="{BEBA8EAE-BF5A-486C-A8C5-ECC9F3942E4B}">
                <a14:imgProps xmlns:a14="http://schemas.microsoft.com/office/drawing/2010/main">
                  <a14:imgLayer r:embed="rId5">
                    <a14:imgEffect>
                      <a14:artisticPhotocopy/>
                    </a14:imgEffect>
                  </a14:imgLayer>
                </a14:imgProps>
              </a:ext>
            </a:extLst>
          </a:blip>
          <a:stretch>
            <a:fillRect/>
          </a:stretch>
        </p:blipFill>
        <p:spPr>
          <a:xfrm>
            <a:off x="381970" y="612000"/>
            <a:ext cx="11379600" cy="5634000"/>
          </a:xfrm>
          <a:prstGeom prst="rect">
            <a:avLst/>
          </a:prstGeom>
          <a:ln>
            <a:noFill/>
          </a:ln>
          <a:effectLst>
            <a:softEdge rad="112500"/>
          </a:effectLst>
        </p:spPr>
      </p:pic>
    </p:spTree>
    <p:extLst>
      <p:ext uri="{BB962C8B-B14F-4D97-AF65-F5344CB8AC3E}">
        <p14:creationId xmlns:p14="http://schemas.microsoft.com/office/powerpoint/2010/main" val="3816869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88595A-60DF-EB4B-AE7A-31CA7F6ED1F0}"/>
              </a:ext>
            </a:extLst>
          </p:cNvPr>
          <p:cNvPicPr>
            <a:picLocks noChangeAspect="1"/>
          </p:cNvPicPr>
          <p:nvPr/>
        </p:nvPicPr>
        <p:blipFill>
          <a:blip r:embed="rId3"/>
          <a:stretch>
            <a:fillRect/>
          </a:stretch>
        </p:blipFill>
        <p:spPr>
          <a:xfrm>
            <a:off x="1463057" y="144593"/>
            <a:ext cx="9265881" cy="5235223"/>
          </a:xfrm>
          <a:prstGeom prst="rect">
            <a:avLst/>
          </a:prstGeom>
          <a:ln>
            <a:noFill/>
          </a:ln>
          <a:effectLst>
            <a:softEdge rad="112500"/>
          </a:effectLst>
        </p:spPr>
      </p:pic>
      <p:sp>
        <p:nvSpPr>
          <p:cNvPr id="9" name="Rectangle 8">
            <a:extLst>
              <a:ext uri="{FF2B5EF4-FFF2-40B4-BE49-F238E27FC236}">
                <a16:creationId xmlns:a16="http://schemas.microsoft.com/office/drawing/2014/main" id="{4C6D65AB-0BBF-4E46-A124-2288320DBA46}"/>
              </a:ext>
            </a:extLst>
          </p:cNvPr>
          <p:cNvSpPr/>
          <p:nvPr/>
        </p:nvSpPr>
        <p:spPr>
          <a:xfrm>
            <a:off x="1016452" y="5652812"/>
            <a:ext cx="10420349" cy="615553"/>
          </a:xfrm>
          <a:prstGeom prst="rect">
            <a:avLst/>
          </a:prstGeom>
        </p:spPr>
        <p:txBody>
          <a:bodyPr wrap="square">
            <a:spAutoFit/>
          </a:bodyPr>
          <a:lstStyle/>
          <a:p>
            <a:pPr algn="ctr"/>
            <a:r>
              <a:rPr lang="en-AU" sz="2400" b="1" dirty="0">
                <a:solidFill>
                  <a:schemeClr val="bg1"/>
                </a:solidFill>
              </a:rPr>
              <a:t>“Trust is a notoriously vulnerable good, easily wounded, and not easily healed” </a:t>
            </a:r>
          </a:p>
          <a:p>
            <a:pPr algn="r"/>
            <a:r>
              <a:rPr lang="en-AU" sz="1000" b="1" dirty="0">
                <a:solidFill>
                  <a:schemeClr val="bg1"/>
                </a:solidFill>
              </a:rPr>
              <a:t>Baier, A “Moral </a:t>
            </a:r>
            <a:r>
              <a:rPr lang="en-AU" sz="1000" b="1" dirty="0" err="1">
                <a:solidFill>
                  <a:schemeClr val="bg1"/>
                </a:solidFill>
              </a:rPr>
              <a:t>Prejudices”Cambridge</a:t>
            </a:r>
            <a:r>
              <a:rPr lang="en-AU" sz="1000" b="1" dirty="0">
                <a:solidFill>
                  <a:schemeClr val="bg1"/>
                </a:solidFill>
              </a:rPr>
              <a:t>, MA, Harvard University Press, 1994</a:t>
            </a:r>
          </a:p>
        </p:txBody>
      </p:sp>
    </p:spTree>
    <p:extLst>
      <p:ext uri="{BB962C8B-B14F-4D97-AF65-F5344CB8AC3E}">
        <p14:creationId xmlns:p14="http://schemas.microsoft.com/office/powerpoint/2010/main" val="1216478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C80DE1E-6F5A-4246-BD13-395473E95E74}"/>
              </a:ext>
            </a:extLst>
          </p:cNvPr>
          <p:cNvPicPr>
            <a:picLocks noChangeAspect="1"/>
          </p:cNvPicPr>
          <p:nvPr/>
        </p:nvPicPr>
        <p:blipFill>
          <a:blip r:embed="rId3"/>
          <a:stretch>
            <a:fillRect/>
          </a:stretch>
        </p:blipFill>
        <p:spPr>
          <a:xfrm>
            <a:off x="2610530" y="0"/>
            <a:ext cx="7344163" cy="6858000"/>
          </a:xfrm>
          <a:prstGeom prst="rect">
            <a:avLst/>
          </a:prstGeom>
        </p:spPr>
      </p:pic>
    </p:spTree>
    <p:extLst>
      <p:ext uri="{BB962C8B-B14F-4D97-AF65-F5344CB8AC3E}">
        <p14:creationId xmlns:p14="http://schemas.microsoft.com/office/powerpoint/2010/main" val="297584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EC5170-2234-6347-9AAC-09D7B3282458}"/>
              </a:ext>
            </a:extLst>
          </p:cNvPr>
          <p:cNvPicPr>
            <a:picLocks noChangeAspect="1"/>
          </p:cNvPicPr>
          <p:nvPr/>
        </p:nvPicPr>
        <p:blipFill>
          <a:blip r:embed="rId3"/>
          <a:stretch>
            <a:fillRect/>
          </a:stretch>
        </p:blipFill>
        <p:spPr>
          <a:xfrm>
            <a:off x="2625870" y="1259024"/>
            <a:ext cx="6940259" cy="4339952"/>
          </a:xfrm>
          <a:prstGeom prst="rect">
            <a:avLst/>
          </a:prstGeom>
        </p:spPr>
      </p:pic>
      <p:sp>
        <p:nvSpPr>
          <p:cNvPr id="17" name="TextBox 16">
            <a:extLst>
              <a:ext uri="{FF2B5EF4-FFF2-40B4-BE49-F238E27FC236}">
                <a16:creationId xmlns:a16="http://schemas.microsoft.com/office/drawing/2014/main" id="{EE5F4F1E-E8C8-E44B-A992-BA7C37B3B9A1}"/>
              </a:ext>
            </a:extLst>
          </p:cNvPr>
          <p:cNvSpPr txBox="1"/>
          <p:nvPr/>
        </p:nvSpPr>
        <p:spPr>
          <a:xfrm>
            <a:off x="1568831" y="273384"/>
            <a:ext cx="8743747" cy="1200329"/>
          </a:xfrm>
          <a:prstGeom prst="rect">
            <a:avLst/>
          </a:prstGeom>
          <a:noFill/>
        </p:spPr>
        <p:txBody>
          <a:bodyPr wrap="square" rtlCol="0">
            <a:spAutoFit/>
          </a:bodyPr>
          <a:lstStyle/>
          <a:p>
            <a:pPr algn="ctr"/>
            <a:r>
              <a:rPr lang="es-ES" sz="4000" b="1" dirty="0">
                <a:solidFill>
                  <a:schemeClr val="bg1"/>
                </a:solidFill>
              </a:rPr>
              <a:t>EL RESULTADO DE LA CONFIANZA</a:t>
            </a:r>
          </a:p>
          <a:p>
            <a:pPr marL="285750" indent="-285750">
              <a:buFont typeface="Arial" panose="020B0604020202020204" pitchFamily="34" charset="0"/>
              <a:buChar char="•"/>
            </a:pPr>
            <a:endParaRPr lang="es-ES" sz="1600" dirty="0">
              <a:solidFill>
                <a:schemeClr val="bg1"/>
              </a:solidFill>
            </a:endParaRPr>
          </a:p>
          <a:p>
            <a:endParaRPr lang="en-US" sz="1600" dirty="0">
              <a:solidFill>
                <a:schemeClr val="bg1"/>
              </a:solidFill>
            </a:endParaRPr>
          </a:p>
        </p:txBody>
      </p:sp>
    </p:spTree>
    <p:extLst>
      <p:ext uri="{BB962C8B-B14F-4D97-AF65-F5344CB8AC3E}">
        <p14:creationId xmlns:p14="http://schemas.microsoft.com/office/powerpoint/2010/main" val="4294067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F83B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6023C74-26B1-754B-9180-CEF931C05878}"/>
              </a:ext>
            </a:extLst>
          </p:cNvPr>
          <p:cNvSpPr/>
          <p:nvPr/>
        </p:nvSpPr>
        <p:spPr>
          <a:xfrm>
            <a:off x="1789235" y="1536174"/>
            <a:ext cx="9075127" cy="1938992"/>
          </a:xfrm>
          <a:prstGeom prst="rect">
            <a:avLst/>
          </a:prstGeom>
        </p:spPr>
        <p:txBody>
          <a:bodyPr wrap="square">
            <a:spAutoFit/>
          </a:bodyPr>
          <a:lstStyle/>
          <a:p>
            <a:pPr algn="ctr"/>
            <a:endParaRPr lang="en-US" sz="6000" dirty="0">
              <a:solidFill>
                <a:schemeClr val="bg1"/>
              </a:solidFill>
              <a:latin typeface="Lora"/>
            </a:endParaRPr>
          </a:p>
          <a:p>
            <a:pPr algn="ctr"/>
            <a:r>
              <a:rPr lang="en-US" sz="6000" dirty="0" err="1">
                <a:solidFill>
                  <a:schemeClr val="bg1"/>
                </a:solidFill>
                <a:latin typeface="Lora"/>
              </a:rPr>
              <a:t>Cómo</a:t>
            </a:r>
            <a:r>
              <a:rPr lang="en-US" sz="6000" dirty="0">
                <a:solidFill>
                  <a:schemeClr val="bg1"/>
                </a:solidFill>
                <a:latin typeface="Lora"/>
              </a:rPr>
              <a:t> </a:t>
            </a:r>
            <a:r>
              <a:rPr lang="en-US" sz="6000" dirty="0" err="1">
                <a:solidFill>
                  <a:schemeClr val="bg1"/>
                </a:solidFill>
                <a:latin typeface="Lora"/>
              </a:rPr>
              <a:t>generamos</a:t>
            </a:r>
            <a:r>
              <a:rPr lang="en-US" sz="6000" dirty="0">
                <a:solidFill>
                  <a:schemeClr val="bg1"/>
                </a:solidFill>
                <a:latin typeface="Lora"/>
              </a:rPr>
              <a:t> </a:t>
            </a:r>
            <a:r>
              <a:rPr lang="en-US" sz="6000" dirty="0" err="1">
                <a:solidFill>
                  <a:schemeClr val="bg1"/>
                </a:solidFill>
                <a:latin typeface="Lora"/>
              </a:rPr>
              <a:t>confianza</a:t>
            </a:r>
            <a:r>
              <a:rPr lang="en-US" sz="6000" dirty="0">
                <a:solidFill>
                  <a:schemeClr val="bg1"/>
                </a:solidFill>
                <a:latin typeface="Lora"/>
              </a:rPr>
              <a:t>?</a:t>
            </a:r>
          </a:p>
        </p:txBody>
      </p:sp>
    </p:spTree>
    <p:extLst>
      <p:ext uri="{BB962C8B-B14F-4D97-AF65-F5344CB8AC3E}">
        <p14:creationId xmlns:p14="http://schemas.microsoft.com/office/powerpoint/2010/main" val="22736417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{44D05E9F-409D-EA49-896F-9C12EE6D9984}tf10001071</Template>
  <TotalTime>3961</TotalTime>
  <Words>2582</Words>
  <Application>Microsoft Macintosh PowerPoint</Application>
  <PresentationFormat>Widescreen</PresentationFormat>
  <Paragraphs>184</Paragraphs>
  <Slides>39</Slides>
  <Notes>36</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vt:lpstr>
      <vt:lpstr>Calibri</vt:lpstr>
      <vt:lpstr>Calibri Light</vt:lpstr>
      <vt:lpstr>Lora</vt:lpstr>
      <vt:lpstr>Times</vt:lpstr>
      <vt:lpstr>Times New Roman</vt:lpstr>
      <vt:lpstr>Ubuntu</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Low</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 Luz Fernandez Gandarias</cp:lastModifiedBy>
  <cp:revision>17</cp:revision>
  <dcterms:created xsi:type="dcterms:W3CDTF">2019-08-09T07:44:39Z</dcterms:created>
  <dcterms:modified xsi:type="dcterms:W3CDTF">2019-10-09T23:16:52Z</dcterms:modified>
</cp:coreProperties>
</file>